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90" r:id="rId3"/>
    <p:sldId id="261" r:id="rId4"/>
    <p:sldId id="266" r:id="rId5"/>
    <p:sldId id="288" r:id="rId6"/>
    <p:sldId id="289" r:id="rId7"/>
    <p:sldId id="268" r:id="rId8"/>
    <p:sldId id="295" r:id="rId9"/>
    <p:sldId id="269" r:id="rId10"/>
    <p:sldId id="271" r:id="rId11"/>
    <p:sldId id="296" r:id="rId12"/>
    <p:sldId id="292" r:id="rId13"/>
    <p:sldId id="272" r:id="rId14"/>
    <p:sldId id="294" r:id="rId15"/>
    <p:sldId id="293" r:id="rId16"/>
    <p:sldId id="25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33"/>
    <a:srgbClr val="FFFF99"/>
    <a:srgbClr val="E9E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6" autoAdjust="0"/>
    <p:restoredTop sz="79339" autoAdjust="0"/>
  </p:normalViewPr>
  <p:slideViewPr>
    <p:cSldViewPr>
      <p:cViewPr>
        <p:scale>
          <a:sx n="78" d="100"/>
          <a:sy n="78" d="100"/>
        </p:scale>
        <p:origin x="-2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310809-07FA-46ED-A403-A0B392108337}" type="datetimeFigureOut">
              <a:rPr lang="en-US" smtClean="0"/>
              <a:t>9/26/2014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1374BE-51F6-4686-876D-5D2CC00002DC}" type="slidenum">
              <a:rPr lang="en-US" smtClean="0"/>
              <a:t>‹#›</a:t>
            </a:fld>
            <a:endParaRPr lang="en-US"/>
          </a:p>
        </p:txBody>
      </p:sp>
    </p:spTree>
    <p:extLst>
      <p:ext uri="{BB962C8B-B14F-4D97-AF65-F5344CB8AC3E}">
        <p14:creationId xmlns:p14="http://schemas.microsoft.com/office/powerpoint/2010/main" val="427531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374BE-51F6-4686-876D-5D2CC00002DC}" type="slidenum">
              <a:rPr lang="en-US" smtClean="0"/>
              <a:t>10</a:t>
            </a:fld>
            <a:endParaRPr lang="en-US"/>
          </a:p>
        </p:txBody>
      </p:sp>
    </p:spTree>
    <p:extLst>
      <p:ext uri="{BB962C8B-B14F-4D97-AF65-F5344CB8AC3E}">
        <p14:creationId xmlns:p14="http://schemas.microsoft.com/office/powerpoint/2010/main" val="19392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67F9D3D-FB96-4D33-B597-64A14C4FA18F}" type="datetimeFigureOut">
              <a:rPr lang="en-US" smtClean="0"/>
              <a:pPr/>
              <a:t>9/26/2014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24E502E-E281-493B-BEB5-767AFEB00851}"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F9D3D-FB96-4D33-B597-64A14C4FA18F}"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502E-E281-493B-BEB5-767AFEB008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F9D3D-FB96-4D33-B597-64A14C4FA18F}"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24E502E-E281-493B-BEB5-767AFEB008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F9D3D-FB96-4D33-B597-64A14C4FA18F}"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502E-E281-493B-BEB5-767AFEB0085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67F9D3D-FB96-4D33-B597-64A14C4FA18F}" type="datetimeFigureOut">
              <a:rPr lang="en-US" smtClean="0"/>
              <a:pPr/>
              <a:t>9/26/2014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24E502E-E281-493B-BEB5-767AFEB00851}"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7F9D3D-FB96-4D33-B597-64A14C4FA18F}"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502E-E281-493B-BEB5-767AFEB0085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7F9D3D-FB96-4D33-B597-64A14C4FA18F}" type="datetimeFigureOut">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502E-E281-493B-BEB5-767AFEB0085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7F9D3D-FB96-4D33-B597-64A14C4FA18F}" type="datetimeFigureOut">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502E-E281-493B-BEB5-767AFEB0085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67F9D3D-FB96-4D33-B597-64A14C4FA18F}" type="datetimeFigureOut">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E502E-E281-493B-BEB5-767AFEB008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F9D3D-FB96-4D33-B597-64A14C4FA18F}"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24E502E-E281-493B-BEB5-767AFEB00851}"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F9D3D-FB96-4D33-B597-64A14C4FA18F}"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502E-E281-493B-BEB5-767AFEB00851}"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67F9D3D-FB96-4D33-B597-64A14C4FA18F}" type="datetimeFigureOut">
              <a:rPr lang="en-US" smtClean="0"/>
              <a:pPr/>
              <a:t>9/26/2014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24E502E-E281-493B-BEB5-767AFEB0085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wbng.com/news/local/Delaware-driven-to-raise-police-presence-in-schools-231653531.html?vid=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638800" y="4495800"/>
            <a:ext cx="3505200" cy="1066800"/>
          </a:xfrm>
        </p:spPr>
        <p:txBody>
          <a:bodyPr/>
          <a:lstStyle/>
          <a:p>
            <a:pPr marL="45720" indent="0">
              <a:buNone/>
            </a:pPr>
            <a:r>
              <a:rPr lang="en-US" dirty="0" smtClean="0">
                <a:solidFill>
                  <a:schemeClr val="tx1"/>
                </a:solidFill>
              </a:rPr>
              <a:t>2013 </a:t>
            </a:r>
            <a:r>
              <a:rPr lang="en-US" baseline="0" dirty="0" smtClean="0">
                <a:solidFill>
                  <a:schemeClr val="tx1"/>
                </a:solidFill>
              </a:rPr>
              <a:t>Annual Report</a:t>
            </a:r>
          </a:p>
          <a:p>
            <a:pPr marL="45720" indent="0">
              <a:buNone/>
            </a:pPr>
            <a:r>
              <a:rPr lang="en-US" baseline="0" dirty="0" smtClean="0">
                <a:solidFill>
                  <a:schemeClr val="tx1"/>
                </a:solidFill>
              </a:rPr>
              <a:t>Sheriff Thomas E. Mills</a:t>
            </a:r>
          </a:p>
        </p:txBody>
      </p:sp>
      <p:sp>
        <p:nvSpPr>
          <p:cNvPr id="2" name="Title 1"/>
          <p:cNvSpPr>
            <a:spLocks noGrp="1"/>
          </p:cNvSpPr>
          <p:nvPr>
            <p:ph type="title" idx="4294967295"/>
          </p:nvPr>
        </p:nvSpPr>
        <p:spPr>
          <a:xfrm>
            <a:off x="304800" y="609600"/>
            <a:ext cx="8382000" cy="3276600"/>
          </a:xfrm>
        </p:spPr>
        <p:txBody>
          <a:bodyPr>
            <a:noAutofit/>
          </a:bodyPr>
          <a:lstStyle/>
          <a:p>
            <a:r>
              <a:rPr lang="en-US" sz="7200" dirty="0" smtClean="0">
                <a:ln w="6350">
                  <a:solidFill>
                    <a:srgbClr val="FFFF66"/>
                  </a:solidFill>
                </a:ln>
                <a:solidFill>
                  <a:srgbClr val="C00000"/>
                </a:solidFill>
              </a:rPr>
              <a:t>Delaware</a:t>
            </a:r>
            <a:br>
              <a:rPr lang="en-US" sz="7200" dirty="0" smtClean="0">
                <a:ln w="6350">
                  <a:solidFill>
                    <a:srgbClr val="FFFF66"/>
                  </a:solidFill>
                </a:ln>
                <a:solidFill>
                  <a:srgbClr val="C00000"/>
                </a:solidFill>
              </a:rPr>
            </a:br>
            <a:r>
              <a:rPr lang="en-US" sz="7200" dirty="0" smtClean="0">
                <a:ln w="6350">
                  <a:solidFill>
                    <a:srgbClr val="FFFF66"/>
                  </a:solidFill>
                </a:ln>
                <a:solidFill>
                  <a:srgbClr val="C00000"/>
                </a:solidFill>
              </a:rPr>
              <a:t>County     </a:t>
            </a:r>
            <a:br>
              <a:rPr lang="en-US" sz="7200" dirty="0" smtClean="0">
                <a:ln w="6350">
                  <a:solidFill>
                    <a:srgbClr val="FFFF66"/>
                  </a:solidFill>
                </a:ln>
                <a:solidFill>
                  <a:srgbClr val="C00000"/>
                </a:solidFill>
              </a:rPr>
            </a:br>
            <a:r>
              <a:rPr lang="en-US" sz="7200" dirty="0" smtClean="0">
                <a:ln w="6350">
                  <a:solidFill>
                    <a:srgbClr val="FFFF66"/>
                  </a:solidFill>
                </a:ln>
                <a:solidFill>
                  <a:srgbClr val="C00000"/>
                </a:solidFill>
              </a:rPr>
              <a:t>Sheriff’s Office</a:t>
            </a:r>
            <a:r>
              <a:rPr lang="en-US" sz="7200" dirty="0" smtClean="0">
                <a:solidFill>
                  <a:srgbClr val="C00000"/>
                </a:solidFill>
              </a:rPr>
              <a:t> </a:t>
            </a:r>
            <a:endParaRPr lang="en-US" sz="7200"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733800"/>
            <a:ext cx="2343150"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3720" y="0"/>
            <a:ext cx="2133600" cy="1600200"/>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029200"/>
            <a:ext cx="1935480" cy="1640840"/>
          </a:xfrm>
          <a:prstGeom prst="rect">
            <a:avLst/>
          </a:prstGeom>
        </p:spPr>
      </p:pic>
      <p:sp>
        <p:nvSpPr>
          <p:cNvPr id="3" name="Content Placeholder 2"/>
          <p:cNvSpPr>
            <a:spLocks noGrp="1"/>
          </p:cNvSpPr>
          <p:nvPr>
            <p:ph idx="1"/>
          </p:nvPr>
        </p:nvSpPr>
        <p:spPr/>
        <p:txBody>
          <a:bodyPr>
            <a:normAutofit fontScale="85000" lnSpcReduction="20000"/>
          </a:bodyPr>
          <a:lstStyle/>
          <a:p>
            <a:pPr marL="0" indent="0">
              <a:buNone/>
            </a:pPr>
            <a:r>
              <a:rPr lang="en-US" sz="2800" dirty="0" smtClean="0">
                <a:latin typeface="Arial" pitchFamily="34" charset="0"/>
                <a:cs typeface="Arial" pitchFamily="34" charset="0"/>
              </a:rPr>
              <a:t>In 2013 the Sheriff’s Drug Enforcement Unit made great strides in the eradication of illicit drugs from our County.</a:t>
            </a:r>
          </a:p>
          <a:p>
            <a:r>
              <a:rPr lang="en-US" sz="2200" smtClean="0">
                <a:latin typeface="Arial" pitchFamily="34" charset="0"/>
                <a:cs typeface="Arial" pitchFamily="34" charset="0"/>
              </a:rPr>
              <a:t>(49</a:t>
            </a:r>
            <a:r>
              <a:rPr lang="en-US" sz="2200" dirty="0" smtClean="0">
                <a:latin typeface="Arial" pitchFamily="34" charset="0"/>
                <a:cs typeface="Arial" pitchFamily="34" charset="0"/>
              </a:rPr>
              <a:t>) Felony-Level Drug Dealer Arrests – </a:t>
            </a:r>
            <a:r>
              <a:rPr lang="en-US" sz="2200" u="sng" dirty="0" smtClean="0">
                <a:latin typeface="Arial" pitchFamily="34" charset="0"/>
                <a:cs typeface="Arial" pitchFamily="34" charset="0"/>
              </a:rPr>
              <a:t>Up 30% </a:t>
            </a:r>
            <a:r>
              <a:rPr lang="en-US" sz="2200" dirty="0" smtClean="0">
                <a:latin typeface="Arial" pitchFamily="34" charset="0"/>
                <a:cs typeface="Arial" pitchFamily="34" charset="0"/>
              </a:rPr>
              <a:t>(227% in 2012)</a:t>
            </a:r>
          </a:p>
          <a:p>
            <a:r>
              <a:rPr lang="en-US" sz="2200" dirty="0" smtClean="0">
                <a:latin typeface="Arial" pitchFamily="34" charset="0"/>
                <a:cs typeface="Arial" pitchFamily="34" charset="0"/>
              </a:rPr>
              <a:t>Significant amount illicit drugs removed from our Communities</a:t>
            </a:r>
          </a:p>
          <a:p>
            <a:r>
              <a:rPr lang="en-US" sz="2200" dirty="0" smtClean="0">
                <a:latin typeface="Arial" pitchFamily="34" charset="0"/>
                <a:cs typeface="Arial" pitchFamily="34" charset="0"/>
              </a:rPr>
              <a:t>Re-assignment of (1) Deputy Sheriff to CID to work exclusively on drug cases.</a:t>
            </a:r>
          </a:p>
          <a:p>
            <a:r>
              <a:rPr lang="en-US" sz="2200" dirty="0" smtClean="0">
                <a:latin typeface="Arial" pitchFamily="34" charset="0"/>
                <a:cs typeface="Arial" pitchFamily="34" charset="0"/>
              </a:rPr>
              <a:t>Certified K-9 Narcotics Team to CID</a:t>
            </a:r>
          </a:p>
          <a:p>
            <a:r>
              <a:rPr lang="en-US" sz="2200" dirty="0" smtClean="0">
                <a:solidFill>
                  <a:schemeClr val="accent2"/>
                </a:solidFill>
                <a:latin typeface="Arial" pitchFamily="34" charset="0"/>
                <a:cs typeface="Arial" pitchFamily="34" charset="0"/>
              </a:rPr>
              <a:t>DCSO Responsible of </a:t>
            </a:r>
            <a:r>
              <a:rPr lang="en-US" sz="2200" b="1" u="sng" dirty="0" smtClean="0">
                <a:solidFill>
                  <a:schemeClr val="accent2"/>
                </a:solidFill>
                <a:latin typeface="Arial" pitchFamily="34" charset="0"/>
                <a:cs typeface="Arial" pitchFamily="34" charset="0"/>
              </a:rPr>
              <a:t>53</a:t>
            </a:r>
            <a:r>
              <a:rPr lang="en-US" sz="2200" u="sng" dirty="0" smtClean="0">
                <a:solidFill>
                  <a:schemeClr val="accent2"/>
                </a:solidFill>
                <a:latin typeface="Arial" pitchFamily="34" charset="0"/>
                <a:cs typeface="Arial" pitchFamily="34" charset="0"/>
              </a:rPr>
              <a:t>%</a:t>
            </a:r>
            <a:r>
              <a:rPr lang="en-US" sz="2200" dirty="0" smtClean="0">
                <a:solidFill>
                  <a:schemeClr val="accent2"/>
                </a:solidFill>
                <a:latin typeface="Arial" pitchFamily="34" charset="0"/>
                <a:cs typeface="Arial" pitchFamily="34" charset="0"/>
              </a:rPr>
              <a:t> of all Felony-Level Drug Cases Introduced in Delaware County Court (NYSP 30%).</a:t>
            </a:r>
          </a:p>
          <a:p>
            <a:pPr marL="0" indent="0">
              <a:buNone/>
            </a:pPr>
            <a:endParaRPr lang="en-US" sz="2200" dirty="0" smtClean="0">
              <a:latin typeface="Arial" pitchFamily="34" charset="0"/>
              <a:cs typeface="Arial" pitchFamily="34" charset="0"/>
            </a:endParaRPr>
          </a:p>
          <a:p>
            <a:pPr marL="0" indent="0">
              <a:buNone/>
            </a:pPr>
            <a:r>
              <a:rPr lang="en-US" sz="2200" dirty="0" smtClean="0">
                <a:latin typeface="Arial" pitchFamily="34" charset="0"/>
                <a:cs typeface="Arial" pitchFamily="34" charset="0"/>
              </a:rPr>
              <a:t>                  </a:t>
            </a:r>
            <a:r>
              <a:rPr lang="en-US" sz="2200" b="1" u="sng" dirty="0" smtClean="0">
                <a:latin typeface="Arial" pitchFamily="34" charset="0"/>
                <a:cs typeface="Arial" pitchFamily="34" charset="0"/>
              </a:rPr>
              <a:t>(53) Felony-Level Drug cases as of August 2014.</a:t>
            </a:r>
          </a:p>
          <a:p>
            <a:pPr marL="0" lvl="0" indent="0">
              <a:buFont typeface="Arial" pitchFamily="34" charset="0"/>
              <a:buNone/>
            </a:pPr>
            <a:r>
              <a:rPr lang="en-US" u="sng" dirty="0" smtClean="0"/>
              <a:t/>
            </a:r>
            <a:br>
              <a:rPr lang="en-US" u="sng" dirty="0" smtClean="0"/>
            </a:br>
            <a:endParaRPr lang="en-US" sz="2200" b="1" u="sng" dirty="0" smtClean="0"/>
          </a:p>
        </p:txBody>
      </p:sp>
      <p:sp>
        <p:nvSpPr>
          <p:cNvPr id="2" name="Title 1"/>
          <p:cNvSpPr>
            <a:spLocks noGrp="1"/>
          </p:cNvSpPr>
          <p:nvPr>
            <p:ph type="title"/>
          </p:nvPr>
        </p:nvSpPr>
        <p:spPr/>
        <p:txBody>
          <a:bodyPr>
            <a:normAutofit/>
          </a:bodyPr>
          <a:lstStyle/>
          <a:p>
            <a:r>
              <a:rPr lang="en-US" u="sng" dirty="0" smtClean="0">
                <a:solidFill>
                  <a:srgbClr val="C00000"/>
                </a:solidFill>
                <a:uFill>
                  <a:solidFill>
                    <a:srgbClr val="C00000"/>
                  </a:solidFill>
                </a:uFill>
              </a:rPr>
              <a:t>Drug Enforcement Unit</a:t>
            </a:r>
          </a:p>
        </p:txBody>
      </p:sp>
    </p:spTree>
  </p:cSld>
  <p:clrMapOvr>
    <a:masterClrMapping/>
  </p:clrMapOvr>
  <p:transition spd="slow">
    <p:wipe/>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u="sng" dirty="0" smtClean="0">
                <a:solidFill>
                  <a:schemeClr val="tx1"/>
                </a:solidFill>
              </a:rPr>
              <a:t>2013</a:t>
            </a:r>
            <a:endParaRPr lang="en-US" dirty="0" smtClean="0">
              <a:solidFill>
                <a:schemeClr val="tx1"/>
              </a:solidFill>
            </a:endParaRPr>
          </a:p>
          <a:p>
            <a:r>
              <a:rPr lang="en-US" dirty="0" smtClean="0">
                <a:solidFill>
                  <a:schemeClr val="tx1"/>
                </a:solidFill>
              </a:rPr>
              <a:t>(13) Heroin Buys</a:t>
            </a:r>
          </a:p>
          <a:p>
            <a:r>
              <a:rPr lang="en-US" dirty="0" smtClean="0">
                <a:solidFill>
                  <a:schemeClr val="tx1"/>
                </a:solidFill>
              </a:rPr>
              <a:t>(6) Cocaine Buys</a:t>
            </a:r>
          </a:p>
          <a:p>
            <a:r>
              <a:rPr lang="en-US" dirty="0" smtClean="0">
                <a:solidFill>
                  <a:schemeClr val="tx1"/>
                </a:solidFill>
              </a:rPr>
              <a:t>(5) </a:t>
            </a:r>
            <a:r>
              <a:rPr lang="en-US" dirty="0" err="1" smtClean="0">
                <a:solidFill>
                  <a:schemeClr val="tx1"/>
                </a:solidFill>
              </a:rPr>
              <a:t>Suboxone</a:t>
            </a:r>
            <a:r>
              <a:rPr lang="en-US" dirty="0" smtClean="0">
                <a:solidFill>
                  <a:schemeClr val="tx1"/>
                </a:solidFill>
              </a:rPr>
              <a:t> Buys</a:t>
            </a:r>
          </a:p>
          <a:p>
            <a:r>
              <a:rPr lang="en-US" dirty="0" smtClean="0">
                <a:solidFill>
                  <a:schemeClr val="tx1"/>
                </a:solidFill>
              </a:rPr>
              <a:t>(2) Felony Marihuana Buys</a:t>
            </a:r>
          </a:p>
          <a:p>
            <a:r>
              <a:rPr lang="en-US" dirty="0" smtClean="0">
                <a:solidFill>
                  <a:schemeClr val="tx1"/>
                </a:solidFill>
              </a:rPr>
              <a:t>(16) Prescription Narcotics Buys</a:t>
            </a:r>
          </a:p>
          <a:p>
            <a:pPr marL="45720" indent="0">
              <a:buNone/>
            </a:pPr>
            <a:endParaRPr lang="en-US" dirty="0">
              <a:solidFill>
                <a:schemeClr val="tx1"/>
              </a:solidFill>
            </a:endParaRPr>
          </a:p>
          <a:p>
            <a:pPr marL="45720" indent="0">
              <a:buNone/>
            </a:pPr>
            <a:r>
              <a:rPr lang="en-US" u="sng" dirty="0" smtClean="0">
                <a:solidFill>
                  <a:schemeClr val="tx1"/>
                </a:solidFill>
              </a:rPr>
              <a:t>2014</a:t>
            </a:r>
            <a:r>
              <a:rPr lang="en-US" dirty="0" smtClean="0">
                <a:solidFill>
                  <a:schemeClr val="tx1"/>
                </a:solidFill>
              </a:rPr>
              <a:t> *As of August</a:t>
            </a:r>
          </a:p>
          <a:p>
            <a:r>
              <a:rPr lang="en-US" dirty="0" smtClean="0">
                <a:solidFill>
                  <a:schemeClr val="tx1"/>
                </a:solidFill>
              </a:rPr>
              <a:t>(28) Heroin Buys </a:t>
            </a:r>
          </a:p>
          <a:p>
            <a:r>
              <a:rPr lang="en-US" dirty="0" smtClean="0">
                <a:solidFill>
                  <a:schemeClr val="tx1"/>
                </a:solidFill>
              </a:rPr>
              <a:t>(12) Cocaine Buys</a:t>
            </a:r>
          </a:p>
          <a:p>
            <a:r>
              <a:rPr lang="en-US" dirty="0" smtClean="0">
                <a:solidFill>
                  <a:schemeClr val="tx1"/>
                </a:solidFill>
              </a:rPr>
              <a:t>(3)  </a:t>
            </a:r>
            <a:r>
              <a:rPr lang="en-US" dirty="0" err="1" smtClean="0">
                <a:solidFill>
                  <a:schemeClr val="tx1"/>
                </a:solidFill>
              </a:rPr>
              <a:t>Suboxone</a:t>
            </a:r>
            <a:r>
              <a:rPr lang="en-US" dirty="0" smtClean="0">
                <a:solidFill>
                  <a:schemeClr val="tx1"/>
                </a:solidFill>
              </a:rPr>
              <a:t> Buys</a:t>
            </a:r>
          </a:p>
          <a:p>
            <a:r>
              <a:rPr lang="en-US" dirty="0" smtClean="0">
                <a:solidFill>
                  <a:schemeClr val="tx1"/>
                </a:solidFill>
              </a:rPr>
              <a:t>(9) Prescription Narcotics Buys</a:t>
            </a:r>
          </a:p>
          <a:p>
            <a:endParaRPr lang="en-US" dirty="0" smtClean="0">
              <a:solidFill>
                <a:schemeClr val="tx1"/>
              </a:solidFill>
            </a:endParaRPr>
          </a:p>
        </p:txBody>
      </p:sp>
      <p:sp>
        <p:nvSpPr>
          <p:cNvPr id="3" name="Title 2"/>
          <p:cNvSpPr>
            <a:spLocks noGrp="1"/>
          </p:cNvSpPr>
          <p:nvPr>
            <p:ph type="title"/>
          </p:nvPr>
        </p:nvSpPr>
        <p:spPr/>
        <p:txBody>
          <a:bodyPr/>
          <a:lstStyle/>
          <a:p>
            <a:r>
              <a:rPr lang="en-US" u="sng" dirty="0" smtClean="0">
                <a:solidFill>
                  <a:srgbClr val="FF0000"/>
                </a:solidFill>
              </a:rPr>
              <a:t>Drug Dealing Trends</a:t>
            </a:r>
            <a:endParaRPr lang="en-US" u="sng" dirty="0">
              <a:solidFill>
                <a:srgbClr val="FF0000"/>
              </a:solidFill>
            </a:endParaRPr>
          </a:p>
        </p:txBody>
      </p:sp>
    </p:spTree>
    <p:extLst>
      <p:ext uri="{BB962C8B-B14F-4D97-AF65-F5344CB8AC3E}">
        <p14:creationId xmlns:p14="http://schemas.microsoft.com/office/powerpoint/2010/main" val="361557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The Sheriff’s Criminal Investigation Division monitors and tracks all convicted sex</a:t>
            </a:r>
            <a:r>
              <a:rPr lang="en-US" sz="2800" baseline="0" dirty="0" smtClean="0"/>
              <a:t> offenders residing in Delaware County.</a:t>
            </a:r>
          </a:p>
          <a:p>
            <a:pPr marL="0" indent="0">
              <a:buNone/>
            </a:pPr>
            <a:endParaRPr lang="en-US" sz="2800" baseline="0" dirty="0" smtClean="0"/>
          </a:p>
          <a:p>
            <a:r>
              <a:rPr lang="en-US" sz="2800" dirty="0" smtClean="0"/>
              <a:t>(117) Current Sex Offenders (29% </a:t>
            </a:r>
            <a:r>
              <a:rPr lang="en-US" sz="2800" u="sng" dirty="0" smtClean="0"/>
              <a:t>Increase</a:t>
            </a:r>
            <a:r>
              <a:rPr lang="en-US" sz="2800" dirty="0" smtClean="0"/>
              <a:t>): </a:t>
            </a:r>
          </a:p>
          <a:p>
            <a:pPr marL="0" indent="0">
              <a:buNone/>
            </a:pPr>
            <a:r>
              <a:rPr lang="en-US" sz="2800" dirty="0"/>
              <a:t>	</a:t>
            </a:r>
            <a:r>
              <a:rPr lang="en-US" sz="2800" dirty="0" smtClean="0"/>
              <a:t>(29) Level-3 *Most Serious </a:t>
            </a:r>
          </a:p>
          <a:p>
            <a:pPr marL="0" indent="0">
              <a:buNone/>
            </a:pPr>
            <a:r>
              <a:rPr lang="en-US" sz="2800" dirty="0"/>
              <a:t>	</a:t>
            </a:r>
            <a:r>
              <a:rPr lang="en-US" sz="2800" dirty="0" smtClean="0"/>
              <a:t>(41) Level-2</a:t>
            </a:r>
          </a:p>
          <a:p>
            <a:pPr marL="0" indent="0">
              <a:buNone/>
            </a:pPr>
            <a:r>
              <a:rPr lang="en-US" sz="2800" dirty="0"/>
              <a:t>	</a:t>
            </a:r>
            <a:r>
              <a:rPr lang="en-US" sz="2800" dirty="0" smtClean="0"/>
              <a:t>(47) Level-1</a:t>
            </a:r>
            <a:endParaRPr lang="en-US" sz="2800" dirty="0"/>
          </a:p>
        </p:txBody>
      </p:sp>
      <p:sp>
        <p:nvSpPr>
          <p:cNvPr id="2" name="Title 1"/>
          <p:cNvSpPr>
            <a:spLocks noGrp="1"/>
          </p:cNvSpPr>
          <p:nvPr>
            <p:ph type="title"/>
          </p:nvPr>
        </p:nvSpPr>
        <p:spPr/>
        <p:txBody>
          <a:bodyPr>
            <a:normAutofit/>
          </a:bodyPr>
          <a:lstStyle/>
          <a:p>
            <a:r>
              <a:rPr lang="en-US" u="sng" dirty="0" smtClean="0">
                <a:solidFill>
                  <a:srgbClr val="C00000"/>
                </a:solidFill>
                <a:uFill>
                  <a:solidFill>
                    <a:srgbClr val="C00000"/>
                  </a:solidFill>
                </a:uFill>
              </a:rPr>
              <a:t>Sex Offender Registry</a:t>
            </a:r>
            <a:endParaRPr lang="en-US" u="sng" dirty="0">
              <a:solidFill>
                <a:srgbClr val="C00000"/>
              </a:solidFill>
              <a:uFill>
                <a:solidFill>
                  <a:srgbClr val="C00000"/>
                </a:solidFill>
              </a:uFill>
            </a:endParaRPr>
          </a:p>
        </p:txBody>
      </p:sp>
    </p:spTree>
    <p:extLst>
      <p:ext uri="{BB962C8B-B14F-4D97-AF65-F5344CB8AC3E}">
        <p14:creationId xmlns:p14="http://schemas.microsoft.com/office/powerpoint/2010/main" val="183756568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620" y="1143000"/>
            <a:ext cx="2492248" cy="2020411"/>
          </a:xfrm>
          <a:prstGeom prst="rect">
            <a:avLst/>
          </a:prstGeom>
        </p:spPr>
      </p:pic>
      <p:sp>
        <p:nvSpPr>
          <p:cNvPr id="3" name="Content Placeholder 2"/>
          <p:cNvSpPr>
            <a:spLocks noGrp="1"/>
          </p:cNvSpPr>
          <p:nvPr>
            <p:ph idx="1"/>
          </p:nvPr>
        </p:nvSpPr>
        <p:spPr>
          <a:xfrm>
            <a:off x="380999" y="1719070"/>
            <a:ext cx="8407893" cy="4757930"/>
          </a:xfrm>
        </p:spPr>
        <p:txBody>
          <a:bodyPr>
            <a:noAutofit/>
          </a:bodyPr>
          <a:lstStyle/>
          <a:p>
            <a:r>
              <a:rPr lang="en-US" sz="2400" dirty="0" smtClean="0"/>
              <a:t>Significant Illicit Drug Enforcement</a:t>
            </a:r>
          </a:p>
          <a:p>
            <a:r>
              <a:rPr lang="en-US" sz="2400" smtClean="0"/>
              <a:t>Initiated </a:t>
            </a:r>
            <a:r>
              <a:rPr lang="en-US" sz="2400" dirty="0" smtClean="0"/>
              <a:t>Delaware County Drug Task Force</a:t>
            </a:r>
          </a:p>
          <a:p>
            <a:r>
              <a:rPr lang="en-US" sz="2400" dirty="0" smtClean="0"/>
              <a:t>Sheriff’s TIP Line</a:t>
            </a:r>
          </a:p>
          <a:p>
            <a:r>
              <a:rPr lang="en-US" sz="2400" dirty="0" smtClean="0"/>
              <a:t>Sheriff’s Smart-Phone App.</a:t>
            </a:r>
          </a:p>
          <a:p>
            <a:r>
              <a:rPr lang="en-US" sz="2400" dirty="0" smtClean="0"/>
              <a:t>Sheriff’s Drug Drop Box</a:t>
            </a:r>
          </a:p>
          <a:p>
            <a:r>
              <a:rPr lang="en-US" sz="2400" dirty="0" smtClean="0"/>
              <a:t>Certification of K9 Narcotics/Patrol/Search </a:t>
            </a:r>
          </a:p>
          <a:p>
            <a:pPr marL="0" indent="0">
              <a:buNone/>
            </a:pPr>
            <a:endParaRPr lang="en-US" sz="2400" dirty="0"/>
          </a:p>
          <a:p>
            <a:pPr marL="0" indent="0">
              <a:buNone/>
            </a:pPr>
            <a:r>
              <a:rPr lang="en-US" sz="2400" u="sng" dirty="0" smtClean="0"/>
              <a:t>Sick Leave Reduction Program</a:t>
            </a:r>
          </a:p>
          <a:p>
            <a:r>
              <a:rPr lang="en-US" sz="2400" dirty="0" smtClean="0"/>
              <a:t>Reduced the use</a:t>
            </a:r>
            <a:r>
              <a:rPr lang="en-US" sz="2400" baseline="0" dirty="0" smtClean="0"/>
              <a:t> of Sick Leave by 1,060 Hours or </a:t>
            </a:r>
            <a:r>
              <a:rPr lang="en-US" sz="2400" dirty="0" smtClean="0"/>
              <a:t>24</a:t>
            </a:r>
            <a:r>
              <a:rPr lang="en-US" sz="2400" baseline="0" dirty="0" smtClean="0"/>
              <a:t>%</a:t>
            </a:r>
            <a:r>
              <a:rPr lang="en-US" sz="2400" dirty="0" smtClean="0"/>
              <a:t> resulting in a $20,328.00 savings to the County. ($49,703.00 in 2012)</a:t>
            </a:r>
            <a:endParaRPr lang="en-US" sz="2400" baseline="0" dirty="0" smtClean="0"/>
          </a:p>
        </p:txBody>
      </p:sp>
      <p:sp>
        <p:nvSpPr>
          <p:cNvPr id="2" name="Title 1"/>
          <p:cNvSpPr>
            <a:spLocks noGrp="1"/>
          </p:cNvSpPr>
          <p:nvPr>
            <p:ph type="title"/>
          </p:nvPr>
        </p:nvSpPr>
        <p:spPr/>
        <p:txBody>
          <a:bodyPr>
            <a:normAutofit/>
          </a:bodyPr>
          <a:lstStyle/>
          <a:p>
            <a:r>
              <a:rPr lang="en-US" u="sng" dirty="0" smtClean="0">
                <a:solidFill>
                  <a:srgbClr val="C00000"/>
                </a:solidFill>
                <a:uFill>
                  <a:solidFill>
                    <a:srgbClr val="C00000"/>
                  </a:solidFill>
                </a:uFill>
              </a:rPr>
              <a:t>Accomplishments - 2013</a:t>
            </a:r>
          </a:p>
        </p:txBody>
      </p:sp>
      <p:sp>
        <p:nvSpPr>
          <p:cNvPr id="4" name="AutoShape 2" descr="data:image/jpeg;base64,/9j/4AAQSkZJRgABAQAAAQABAAD/2wCEAAkGBxIRDxUUEhAPDxUUFRQUERIVEA8SFhQUFBQWFxUSFxQYHCggGBolHBUUITEhJSkrLi4wFx8zODMsNygtLisBCgoKDg0OGxAQGyslHyA0NTg2MCwsLC00NSwsLCwsNCwvLCw0LDQ0Niw0LCwsLDQsLCwsLCw0LCwsLSwsLCw0NP/AABEIALQA8AMBIgACEQEDEQH/xAAcAAEAAQUBAQAAAAAAAAAAAAAABwECAwUGBAj/xAA9EAACAQMABgUKBAYCAwAAAAAAAQIDBBEFBhIhMVEHE0FhcRQiIzIzQlKBkaFikrHRU3KCosHwwvEXQ+H/xAAaAQEBAQADAQAAAAAAAAAAAAAABQQCAwYB/8QAJhEBAAICAgICAgEFAAAAAAAAAAECAwQRMRIhEyIFUUEjMmGhsf/aAAwDAQACEQMRAD8Am8AAAAAAAAAAAAAAAAAAAAAAAAAABk0usGsdK1WH59Rrzaaf3b7ERtpXTFW5ltVJbuyCyox8EYNr8hjweu5/TFs71MPruUs19JUYetWpR8ZxNbc622dPe68X4Jv9CJLivGCy/kuZ47S3rXlaNOnHalLhHgku2TfYlzMlfyWXJP1rDJX8jkvP1rCetHXsK9KNSm9qM1tReMbvA9JqdV9D+R2sKO26jjluWMb5PLSXI2xYrMzWOe1avPEc9gAOTkAAAAAAAAAAAAAAAAAAAAAAAAAAAcxrZrQrZdXTxKq18qa5vv7imt+syt11dNp1ZLe+ymub5vuI0nNtttttvLb4t82Sd/f+P+nj7/4l7u74fSna6rVlOTlKTlKTzKT3ts81zcKC5vsRW4rqCz29i5mnqTcnl72/9wiLjpN55lHpSbTzLPbUKlxVjCEXOc3iK/3gibdUtWqdjR2ViVSWHVqY9Z8lyiuxGt1A1V8kpdZUWa1RLOf/AFx7ILv5nXnotPW+OPK3a/qa0UjynsABubQAAAABUAAAAAAAAAAAAAAAAAAAAAOd1t1iVrT2Y4lVmvNXwr43/jme/T+mIWtFzlvfCEe2UuREN7eTrVJVKj2pSeX+y7kTd/c+KvhX+6f9J+9t/FHjXuWOpUcpOUm5NvMm+Lb4sxVqqissrKWFl8O01VzWc33diIFKeU8yh1r5T7WVajk8v/ruJA6MtV9uSu6q81P0EWuL7anguw5rU7V531xsPKpwxKtLub3RT5vDJzo0lCKjFKMYpKKXBJcEWtHX5nznqFjT1+Z856heACuqAAAAAAAAAAAAAAAAAAAAAAAAAAAGK6uI04Oc2oxisyb7EjKyNdftP9bPqKb8yD9I0/Wny8F+pn2diMNPKXRsZ4w08paTWLTMrus5vKisqnH4Y/uzVg8t7cYWFxf2R5a1rZb8z3LzdrWyW5nuWC9r5eFwXHvZitbeVScYQi5Tm1GMebZiRJ/Rbq7sx8rqLfNYoJ+7Htn4vd8l3m/WwedorDZgw+dorDrdV9BwsreNKOHLjUn8U8b34cjcAHoK1iscQvVrFY4gAByfQAAAAAAAAAAAAAAAAAACkpJLfuLatRRi5SaSSy29ySXaRhrTrRK5k4U240V8nU733dxm2tquCvM9/pn2dmuCvM9ut0hrpb0nsx2qzXwYx+ZmfRutltW3bfVS5T8378CKtr5HgudJdkPq/wDCI9Pyee1ueI4Sa/kc0254jh9Ap5KkB6K1nu7Z+jrS2f4cvOg+7Z7PkS1oDWujc2sq7apumvTQznYeM7uafYVsG3TJ36lVw7Vcn+JWa7ae8lo7MH6WplQ/Cu2ZFOTPpvS8rqvKrLdndGPwxXCJ44yIe5nnNk5/iOkbbzTmvz/EdLqtRRWTVyk28vtMl1V2n3L/AHJhx3N9iS4tvgkcMdOHXSvEN5qfoF3tyoPKpx86s/w53R8Xw+pO1OCjFJJJJJJLgkuCNBqToBWdqotLrJ4nWf4sbo+C4HQnoNTB8dPfcruth+OnvuQAGppAAAAAAAAAAAAAAAAAAAAAFJLKwzjtYdSYVMzt8UpcXD3JeHws7IHVmwUy18bw6suGmWOLQ+eNJVntyptOLg3GcXuakuxo8RI/TBqt1lNXtFbNSksV8L16fZJ98f0fcRhZ3O2t+5rj+5Fzavw+o6SMut8U8R09BkpVpRyk2lJJTWfWSeUnz3mMMzullhVMlWpheJ41ul4mRvJ8mvtxmscqHbdGGgevuHXmvMotbOeEqj4fRb/mjjbehKpOMILalNqMVzbeET9q/oqNrbQox37K85/FJ+tL5s3aWHzv5T1DbqYvO/M9Q2SABaVwAAAAAAAAAAAAAAAAAAADkNc9faWjasac6FWtOcOsjsuEY42nHDbec5XIDrwQvf8AThNPELKnDHx1pS/SKNPPpd0nX3UadNZ4dXRlUf13gfQAPn1aS1kuvVV7FPlCNJfdIp/4+01c+2qPD/i3M5/beBOWkNLWsIuNa4t4ppqUZVae9Pc01k+c9NW1KhdVI29WNanGXo5xeU4Peot81w+R09p0LV37S9pQXKFGUvu5L9DLp/oxjY2c61KvVryg05qUYJbHBySXasmfZx+VOf0z7FPKvP6c1Tmmk12lx47Gph7P0PYQr14lGtHEgBfSpuclGKzKTUYrm28JHHt8bXU/T9rZ3sZ3Km/NexKKUtiT3bUlxe7PDmTfo/SdK4p7dGrCrB+9GSa8HyfiR1pnoztq1GCTdKtGKTrR96S7ZR7VnJHF5ozSOh6nWRlOK4ddSb2WuU1y7pHodfF8dIhcwY/jpEPpXbG0RDqt0wxniF5T2eHpqeWv6qfZ4pvwJP0fpKlXgqlGrCrB+9FprwfJnc7mx2htGBSLlIDNkqYky5MC8FqZXIFQAAAAAAAAABRkadL+rrr0FcQWalBN89qk/Xj9k/kSYeW7pbSaayBAXRtpK3p3ShcUqM4VsKFScYvYn7u9rg+H0J6oU4RXmxUe5JL9D51120B5DeSppejqZqUfDPnQXg2vqiU+jXWryu36upLNaikp85x4RqfbDA7qUjHKoWuZgqSAunWPHeV4ShKM8OMk4yXNNYa+7LK2TW3NJsCGNJWMreq4Sz5rexL4op7pLxR6ISyskg6X0Kq0NmcfB9sXzTOGutE1beWxKMpp+pKMW9ruwuD7iRta019x0lbOvNfcdMB22qGg+rmq1X1lvpw+HK9aXf3GHVzVmosTqRxL3U/d+XM7K30fjizt1dTj73dutq8fa72U7hsvqU1NYaTT7BSt8HphApKCONaOi+jWzO3atqnHCWYSffHs8UR5OF/oivtN1KDe5VIPMJ9zfCXgz6PUTBe6Np1YOM4RmnuaaTT+QEd6r9LcJYheU9nh6anlr+qnxXimyTtH31OvBTo1IVYPhKDTX/wifWjonTbnZS6t731UsuL/AJXxj914HA211e6NuGl1ttVWNrHvLvXCa8QPqBMuTIs1Z6WYyxC9pdW93pqabj/VT4x8VkkuxvKdamqlKpCrCXqzi00wPUipRFQLiqLUVQFQAAAAAAACyaLwwOF6SNW/LLVqK9JTzOk/xJb455NbiFNAaXqWteFennMXiUHu2o+9B8uHywj6cr08ogTpO0B5Ld9bFYp3DeeUaq4ruzx+TAmbRF/C4owq03tRmsxf+H3ntlTIZ6LNZeoreT1JYp1X6Nt7oVOXhLd813k1U94HnlQMcrZHv2CmwBr/ACZcgrcy319QorNatSor8c4x+zeTmtIdI2jqXCtKs+VOEpf3PCA6JW5kVEjLSHS/j2Fmv5q1X/hBf8jmdI9J1/V3KtGiuVKml/c8gTq4JLLwlzbwjTX+tlhQ9e7o5Xuxl1j+kcnzzpHTNWs81q1Srn+JVlL6RbwerR2r97ceytq0lz2HCP1lgCWNIdLFpD2VGvXfN7NKP3y/scxf9Ll1L2dK3ofmqv6vC+x5dHdE17V9pOjQ8dqq/osL7nWaL6HbaO+tVrV3y3U4/SO/7gRppPXW9re0uq2PhjJU4/SOMnisNGXdz7GhWq/iUJNfne77n0PovUuyt/Z2tJP4nBSf1kb6FBLs/wAAQDo/ot0hW9d0qC/FJzf5Y/uTHqZoJ2NnTt3NVHDOZKOym5NtvGXg3ygXqIFqRdgrgYAAqAAAAAAAAAAAAtmjmdctBRu7WdKW7aXmy+GS9WXyZ1Bgr08oD5VqUpQnKFRbM6cnGa7VJcn/AJ8CT9E9KsaVtCNWhVrVorZk1KMYyxwk5PLzz3Hi6XNWpxqRuqMJS2sQrRjFyefcnhfNP5HIaP1L0hcerbVIrnU9Gvo9/wBgOt0h0v3UvZ0behyy5VX98L7HK6T13vq/r3dfD92EuqX9uDptG9D1xLDrXFOku2MIOb/M2kvozrtF9EtlT3zVSu+c5PH5Y4QEFSuMy7HLv3yNzo/VW/uPZ21bD7ZR6tf3YZ9FaN1ctrdeioUqf8sIp/XibOFBLsAgnRvRDd1MOrWo0V2pRlVl+qR1+i+iGzhvqyq3D/FJRj+WP7kl7JXAGh0ZqpaW/srelDvUI5+r3m5jQS7DMALFAuwVAFMDBUAMAAAAAAAAAAAAAAAAAAAAAKOKLerXIvAFFEqAAAAAAAAAAAAAAAAAAAAAAAAAAAAAAAAAAAAAAAAAAAAAAAAAAAAAAAAAAAAAAAAA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RDxUUEhAPDxUUFRQUERIVEA8SFhQUFBQWFxUSFxQYHCggGBolHBUUITEhJSkrLi4wFx8zODMsNygtLisBCgoKDg0OGxAQGyslHyA0NTg2MCwsLC00NSwsLCwsNCwvLCw0LDQ0Niw0LCwsLDQsLCwsLCw0LCwsLSwsLCw0NP/AABEIALQA8AMBIgACEQEDEQH/xAAcAAEAAQUBAQAAAAAAAAAAAAAABwECAwUGBAj/xAA9EAACAQMABgUKBAYCAwAAAAAAAQIDBBEFBhIhMVEHE0FhcRQiIzIzQlKBkaFikrHRU3KCosHwwvEXQ+H/xAAaAQEBAQADAQAAAAAAAAAAAAAABQQCAwYB/8QAJhEBAAICAgICAgEFAAAAAAAAAAECAwQRMRIhEyIFUUEjMmGhsf/aAAwDAQACEQMRAD8Am8AAAAAAAAAAAAAAAAAAAAAAAAAABk0usGsdK1WH59Rrzaaf3b7ERtpXTFW5ltVJbuyCyox8EYNr8hjweu5/TFs71MPruUs19JUYetWpR8ZxNbc622dPe68X4Jv9CJLivGCy/kuZ47S3rXlaNOnHalLhHgku2TfYlzMlfyWXJP1rDJX8jkvP1rCetHXsK9KNSm9qM1tReMbvA9JqdV9D+R2sKO26jjluWMb5PLSXI2xYrMzWOe1avPEc9gAOTkAAAAAAAAAAAAAAAAAAAAAAAAAAAcxrZrQrZdXTxKq18qa5vv7imt+syt11dNp1ZLe+ymub5vuI0nNtttttvLb4t82Sd/f+P+nj7/4l7u74fSna6rVlOTlKTlKTzKT3ts81zcKC5vsRW4rqCz29i5mnqTcnl72/9wiLjpN55lHpSbTzLPbUKlxVjCEXOc3iK/3gibdUtWqdjR2ViVSWHVqY9Z8lyiuxGt1A1V8kpdZUWa1RLOf/AFx7ILv5nXnotPW+OPK3a/qa0UjynsABubQAAAABUAAAAAAAAAAAAAAAAAAAAAOd1t1iVrT2Y4lVmvNXwr43/jme/T+mIWtFzlvfCEe2UuREN7eTrVJVKj2pSeX+y7kTd/c+KvhX+6f9J+9t/FHjXuWOpUcpOUm5NvMm+Lb4sxVqqissrKWFl8O01VzWc33diIFKeU8yh1r5T7WVajk8v/ruJA6MtV9uSu6q81P0EWuL7anguw5rU7V531xsPKpwxKtLub3RT5vDJzo0lCKjFKMYpKKXBJcEWtHX5nznqFjT1+Z856heACuqAAAAAAAAAAAAAAAAAAAAAAAAAAAGK6uI04Oc2oxisyb7EjKyNdftP9bPqKb8yD9I0/Wny8F+pn2diMNPKXRsZ4w08paTWLTMrus5vKisqnH4Y/uzVg8t7cYWFxf2R5a1rZb8z3LzdrWyW5nuWC9r5eFwXHvZitbeVScYQi5Tm1GMebZiRJ/Rbq7sx8rqLfNYoJ+7Htn4vd8l3m/WwedorDZgw+dorDrdV9BwsreNKOHLjUn8U8b34cjcAHoK1iscQvVrFY4gAByfQAAAAAAAAAAAAAAAAAACkpJLfuLatRRi5SaSSy29ySXaRhrTrRK5k4U240V8nU733dxm2tquCvM9/pn2dmuCvM9ut0hrpb0nsx2qzXwYx+ZmfRutltW3bfVS5T8378CKtr5HgudJdkPq/wDCI9Pyee1ueI4Sa/kc0254jh9Ap5KkB6K1nu7Z+jrS2f4cvOg+7Z7PkS1oDWujc2sq7apumvTQznYeM7uafYVsG3TJ36lVw7Vcn+JWa7ae8lo7MH6WplQ/Cu2ZFOTPpvS8rqvKrLdndGPwxXCJ44yIe5nnNk5/iOkbbzTmvz/EdLqtRRWTVyk28vtMl1V2n3L/AHJhx3N9iS4tvgkcMdOHXSvEN5qfoF3tyoPKpx86s/w53R8Xw+pO1OCjFJJJJJJLgkuCNBqToBWdqotLrJ4nWf4sbo+C4HQnoNTB8dPfcruth+OnvuQAGppAAAAAAAAAAAAAAAAAAAAAFJLKwzjtYdSYVMzt8UpcXD3JeHws7IHVmwUy18bw6suGmWOLQ+eNJVntyptOLg3GcXuakuxo8RI/TBqt1lNXtFbNSksV8L16fZJ98f0fcRhZ3O2t+5rj+5Fzavw+o6SMut8U8R09BkpVpRyk2lJJTWfWSeUnz3mMMzullhVMlWpheJ41ul4mRvJ8mvtxmscqHbdGGgevuHXmvMotbOeEqj4fRb/mjjbehKpOMILalNqMVzbeET9q/oqNrbQox37K85/FJ+tL5s3aWHzv5T1DbqYvO/M9Q2SABaVwAAAAAAAAAAAAAAAAAAADkNc9faWjasac6FWtOcOsjsuEY42nHDbec5XIDrwQvf8AThNPELKnDHx1pS/SKNPPpd0nX3UadNZ4dXRlUf13gfQAPn1aS1kuvVV7FPlCNJfdIp/4+01c+2qPD/i3M5/beBOWkNLWsIuNa4t4ppqUZVae9Pc01k+c9NW1KhdVI29WNanGXo5xeU4Peot81w+R09p0LV37S9pQXKFGUvu5L9DLp/oxjY2c61KvVryg05qUYJbHBySXasmfZx+VOf0z7FPKvP6c1Tmmk12lx47Gph7P0PYQr14lGtHEgBfSpuclGKzKTUYrm28JHHt8bXU/T9rZ3sZ3Km/NexKKUtiT3bUlxe7PDmTfo/SdK4p7dGrCrB+9GSa8HyfiR1pnoztq1GCTdKtGKTrR96S7ZR7VnJHF5ozSOh6nWRlOK4ddSb2WuU1y7pHodfF8dIhcwY/jpEPpXbG0RDqt0wxniF5T2eHpqeWv6qfZ4pvwJP0fpKlXgqlGrCrB+9FprwfJnc7mx2htGBSLlIDNkqYky5MC8FqZXIFQAAAAAAAAABRkadL+rrr0FcQWalBN89qk/Xj9k/kSYeW7pbSaayBAXRtpK3p3ShcUqM4VsKFScYvYn7u9rg+H0J6oU4RXmxUe5JL9D51120B5DeSppejqZqUfDPnQXg2vqiU+jXWryu36upLNaikp85x4RqfbDA7qUjHKoWuZgqSAunWPHeV4ShKM8OMk4yXNNYa+7LK2TW3NJsCGNJWMreq4Sz5rexL4op7pLxR6ISyskg6X0Kq0NmcfB9sXzTOGutE1beWxKMpp+pKMW9ruwuD7iRta019x0lbOvNfcdMB22qGg+rmq1X1lvpw+HK9aXf3GHVzVmosTqRxL3U/d+XM7K30fjizt1dTj73dutq8fa72U7hsvqU1NYaTT7BSt8HphApKCONaOi+jWzO3atqnHCWYSffHs8UR5OF/oivtN1KDe5VIPMJ9zfCXgz6PUTBe6Np1YOM4RmnuaaTT+QEd6r9LcJYheU9nh6anlr+qnxXimyTtH31OvBTo1IVYPhKDTX/wifWjonTbnZS6t731UsuL/AJXxj914HA211e6NuGl1ttVWNrHvLvXCa8QPqBMuTIs1Z6WYyxC9pdW93pqabj/VT4x8VkkuxvKdamqlKpCrCXqzi00wPUipRFQLiqLUVQFQAAAAAAACyaLwwOF6SNW/LLVqK9JTzOk/xJb455NbiFNAaXqWteFennMXiUHu2o+9B8uHywj6cr08ogTpO0B5Ld9bFYp3DeeUaq4ruzx+TAmbRF/C4owq03tRmsxf+H3ntlTIZ6LNZeoreT1JYp1X6Nt7oVOXhLd813k1U94HnlQMcrZHv2CmwBr/ACZcgrcy319QorNatSor8c4x+zeTmtIdI2jqXCtKs+VOEpf3PCA6JW5kVEjLSHS/j2Fmv5q1X/hBf8jmdI9J1/V3KtGiuVKml/c8gTq4JLLwlzbwjTX+tlhQ9e7o5Xuxl1j+kcnzzpHTNWs81q1Srn+JVlL6RbwerR2r97ceytq0lz2HCP1lgCWNIdLFpD2VGvXfN7NKP3y/scxf9Ll1L2dK3ofmqv6vC+x5dHdE17V9pOjQ8dqq/osL7nWaL6HbaO+tVrV3y3U4/SO/7gRppPXW9re0uq2PhjJU4/SOMnisNGXdz7GhWq/iUJNfne77n0PovUuyt/Z2tJP4nBSf1kb6FBLs/wAAQDo/ot0hW9d0qC/FJzf5Y/uTHqZoJ2NnTt3NVHDOZKOym5NtvGXg3ygXqIFqRdgrgYAAqAAAAAAAAAAAAtmjmdctBRu7WdKW7aXmy+GS9WXyZ1Bgr08oD5VqUpQnKFRbM6cnGa7VJcn/AJ8CT9E9KsaVtCNWhVrVorZk1KMYyxwk5PLzz3Hi6XNWpxqRuqMJS2sQrRjFyefcnhfNP5HIaP1L0hcerbVIrnU9Gvo9/wBgOt0h0v3UvZ0behyy5VX98L7HK6T13vq/r3dfD92EuqX9uDptG9D1xLDrXFOku2MIOb/M2kvozrtF9EtlT3zVSu+c5PH5Y4QEFSuMy7HLv3yNzo/VW/uPZ21bD7ZR6tf3YZ9FaN1ctrdeioUqf8sIp/XibOFBLsAgnRvRDd1MOrWo0V2pRlVl+qR1+i+iGzhvqyq3D/FJRj+WP7kl7JXAGh0ZqpaW/srelDvUI5+r3m5jQS7DMALFAuwVAFMDBUAMAAAAAAAAAAAAAAAAAAAAAKOKLerXIvAFFEqAAAAAAAAAAAAAAAAAAAAAAAAAAAAAAAAAAAAAAAAAAAAAAAAAAAAAAAAAAAAAAAAA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87" y="300546"/>
            <a:ext cx="1344168" cy="100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tx1"/>
            </a:solidFill>
          </a:ln>
        </p:spPr>
        <p:txBody>
          <a:bodyPr/>
          <a:lstStyle/>
          <a:p>
            <a:pPr marL="45720" indent="0" algn="ctr">
              <a:buNone/>
            </a:pPr>
            <a:endParaRPr lang="en-US" sz="2800" dirty="0" smtClean="0">
              <a:latin typeface="Arial" pitchFamily="34" charset="0"/>
              <a:cs typeface="Arial" pitchFamily="34" charset="0"/>
            </a:endParaRPr>
          </a:p>
          <a:p>
            <a:pPr marL="45720" indent="0" algn="ctr">
              <a:buNone/>
            </a:pPr>
            <a:endParaRPr lang="en-US" sz="2800" dirty="0">
              <a:latin typeface="Arial" pitchFamily="34" charset="0"/>
              <a:cs typeface="Arial" pitchFamily="34" charset="0"/>
            </a:endParaRPr>
          </a:p>
          <a:p>
            <a:endParaRPr lang="en-US" sz="2800" dirty="0" smtClean="0">
              <a:latin typeface="Arial" pitchFamily="34" charset="0"/>
              <a:cs typeface="Arial" pitchFamily="34" charset="0"/>
            </a:endParaRPr>
          </a:p>
          <a:p>
            <a:pPr marL="45720" indent="0">
              <a:buNone/>
            </a:pPr>
            <a:endParaRPr lang="en-US" sz="2800" dirty="0">
              <a:latin typeface="Arial" pitchFamily="34" charset="0"/>
              <a:cs typeface="Arial" pitchFamily="34" charset="0"/>
            </a:endParaRPr>
          </a:p>
          <a:p>
            <a:r>
              <a:rPr lang="en-US" sz="2800" dirty="0" smtClean="0">
                <a:latin typeface="Arial" pitchFamily="34" charset="0"/>
                <a:cs typeface="Arial" pitchFamily="34" charset="0"/>
              </a:rPr>
              <a:t>Sheriff’s Substations in (4) Delaware County Schools- Stamford, Downsville, Franklin, and Deposit.</a:t>
            </a:r>
          </a:p>
          <a:p>
            <a:r>
              <a:rPr lang="en-US" sz="2800" dirty="0" smtClean="0">
                <a:latin typeface="Arial" pitchFamily="34" charset="0"/>
                <a:cs typeface="Arial" pitchFamily="34" charset="0"/>
              </a:rPr>
              <a:t>Dedicated Deputy Sheriff in 2015</a:t>
            </a:r>
            <a:endParaRPr lang="en-US" sz="2800" dirty="0">
              <a:latin typeface="Arial" pitchFamily="34" charset="0"/>
              <a:cs typeface="Arial" pitchFamily="34" charset="0"/>
            </a:endParaRPr>
          </a:p>
          <a:p>
            <a:endParaRPr lang="en-US" dirty="0"/>
          </a:p>
        </p:txBody>
      </p:sp>
      <p:sp>
        <p:nvSpPr>
          <p:cNvPr id="3" name="Title 2"/>
          <p:cNvSpPr>
            <a:spLocks noGrp="1"/>
          </p:cNvSpPr>
          <p:nvPr>
            <p:ph type="title"/>
          </p:nvPr>
        </p:nvSpPr>
        <p:spPr/>
        <p:txBody>
          <a:bodyPr/>
          <a:lstStyle/>
          <a:p>
            <a:r>
              <a:rPr lang="en-US" u="sng" dirty="0" smtClean="0">
                <a:solidFill>
                  <a:srgbClr val="C00000"/>
                </a:solidFill>
              </a:rPr>
              <a:t>Sheriff’s School Resources Officer</a:t>
            </a:r>
            <a:endParaRPr lang="en-US" u="sng" dirty="0">
              <a:solidFill>
                <a:srgbClr val="C00000"/>
              </a:solidFill>
            </a:endParaRP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752600"/>
            <a:ext cx="3733800" cy="2000250"/>
          </a:xfrm>
          <a:prstGeom prst="rect">
            <a:avLst/>
          </a:prstGeom>
        </p:spPr>
      </p:pic>
    </p:spTree>
    <p:extLst>
      <p:ext uri="{BB962C8B-B14F-4D97-AF65-F5344CB8AC3E}">
        <p14:creationId xmlns:p14="http://schemas.microsoft.com/office/powerpoint/2010/main" val="601279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05529"/>
          </a:xfrm>
        </p:spPr>
        <p:txBody>
          <a:bodyPr>
            <a:noAutofit/>
          </a:bodyPr>
          <a:lstStyle/>
          <a:p>
            <a:r>
              <a:rPr lang="en-US" sz="1800" dirty="0">
                <a:latin typeface="Arial" pitchFamily="34" charset="0"/>
                <a:cs typeface="Arial" pitchFamily="34" charset="0"/>
              </a:rPr>
              <a:t>The Office of the Sheriff has been in existence since the 9th Century; since 1797 in Delaware County.</a:t>
            </a:r>
          </a:p>
          <a:p>
            <a:r>
              <a:rPr lang="en-US" sz="1800" dirty="0">
                <a:latin typeface="Arial" pitchFamily="34" charset="0"/>
                <a:cs typeface="Arial" pitchFamily="34" charset="0"/>
              </a:rPr>
              <a:t>Sheriff Thomas E. Mills is the 58th Delaware County Sheriff.</a:t>
            </a:r>
          </a:p>
          <a:p>
            <a:r>
              <a:rPr lang="en-US" sz="1800" dirty="0">
                <a:latin typeface="Arial" pitchFamily="34" charset="0"/>
                <a:cs typeface="Arial" pitchFamily="34" charset="0"/>
              </a:rPr>
              <a:t>The Sheriff is the only constitutional law enforcement officer in the land and the Office is vital to our republic. </a:t>
            </a:r>
          </a:p>
          <a:p>
            <a:r>
              <a:rPr lang="en-US" sz="1800" dirty="0">
                <a:latin typeface="Arial" pitchFamily="34" charset="0"/>
                <a:cs typeface="Arial" pitchFamily="34" charset="0"/>
              </a:rPr>
              <a:t>The Office of Sheriff is the oldest law-enforcement entity in the history of the world.  The term “Sheriff” derived from early England where the Counties were referred to as “Shires” and the Keeper of the Peace known as the “Reeve”.   </a:t>
            </a:r>
          </a:p>
          <a:p>
            <a:r>
              <a:rPr lang="en-US" sz="1800" dirty="0">
                <a:latin typeface="Arial" pitchFamily="34" charset="0"/>
                <a:cs typeface="Arial" pitchFamily="34" charset="0"/>
              </a:rPr>
              <a:t>The Sheriff does not answer to the government but rather the citizens who elect him into Office.  This was cleverly designed to prevent a tyrannical or overreaching government.  </a:t>
            </a:r>
          </a:p>
          <a:p>
            <a:r>
              <a:rPr lang="en-US" sz="1800" dirty="0">
                <a:latin typeface="Arial" pitchFamily="34" charset="0"/>
                <a:cs typeface="Arial" pitchFamily="34" charset="0"/>
              </a:rPr>
              <a:t>The Sheriff is accountable directly to the people who elect him into Office and thus is considered the citizen’s last line of defense or “The People’s Law Man”.</a:t>
            </a:r>
          </a:p>
          <a:p>
            <a:pPr marL="45720" indent="0">
              <a:buNone/>
            </a:pPr>
            <a:endParaRPr lang="en-US" sz="2400"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u="sng" dirty="0" smtClean="0">
                <a:solidFill>
                  <a:srgbClr val="C00000"/>
                </a:solidFill>
                <a:uFill>
                  <a:solidFill>
                    <a:srgbClr val="C00000"/>
                  </a:solidFill>
                </a:uFill>
                <a:latin typeface="Arial" pitchFamily="34" charset="0"/>
                <a:cs typeface="Arial" pitchFamily="34" charset="0"/>
              </a:rPr>
              <a:t>Historical Tidbits</a:t>
            </a:r>
            <a:endParaRPr lang="en-US" u="sng" dirty="0">
              <a:solidFill>
                <a:srgbClr val="C00000"/>
              </a:solidFill>
              <a:uFill>
                <a:solidFill>
                  <a:srgbClr val="C00000"/>
                </a:solidFill>
              </a:uFill>
              <a:latin typeface="Arial" pitchFamily="34" charset="0"/>
              <a:cs typeface="Arial" pitchFamily="34" charset="0"/>
            </a:endParaRPr>
          </a:p>
        </p:txBody>
      </p:sp>
    </p:spTree>
    <p:extLst>
      <p:ext uri="{BB962C8B-B14F-4D97-AF65-F5344CB8AC3E}">
        <p14:creationId xmlns:p14="http://schemas.microsoft.com/office/powerpoint/2010/main" val="4106636746"/>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sz="6700" dirty="0" smtClean="0">
                <a:ln>
                  <a:solidFill>
                    <a:srgbClr val="FFFF66"/>
                  </a:solidFill>
                </a:ln>
                <a:solidFill>
                  <a:srgbClr val="C00000"/>
                </a:solidFill>
              </a:rPr>
              <a:t>Questions?</a:t>
            </a:r>
            <a:r>
              <a:rPr lang="en-US" dirty="0"/>
              <a:t/>
            </a:r>
            <a:br>
              <a:rPr lang="en-US" dirty="0"/>
            </a:br>
            <a:r>
              <a:rPr lang="en-US" dirty="0" smtClean="0"/>
              <a:t/>
            </a:r>
            <a:br>
              <a:rPr lang="en-US" dirty="0" smtClean="0"/>
            </a:br>
            <a:r>
              <a:rPr lang="en-US" dirty="0"/>
              <a:t/>
            </a:r>
            <a:br>
              <a:rPr lang="en-US" dirty="0"/>
            </a:br>
            <a:endParaRPr lang="en-US" sz="5300" dirty="0"/>
          </a:p>
        </p:txBody>
      </p:sp>
      <p:sp>
        <p:nvSpPr>
          <p:cNvPr id="3" name="Content Placeholder 2"/>
          <p:cNvSpPr>
            <a:spLocks noGrp="1"/>
          </p:cNvSpPr>
          <p:nvPr>
            <p:ph idx="4294967295"/>
          </p:nvPr>
        </p:nvSpPr>
        <p:spPr>
          <a:xfrm>
            <a:off x="736600" y="4419599"/>
            <a:ext cx="8407400" cy="1706563"/>
          </a:xfrm>
        </p:spPr>
        <p:txBody>
          <a:bodyPr/>
          <a:lstStyle/>
          <a:p>
            <a:pPr marL="0" indent="0">
              <a:buNone/>
            </a:pPr>
            <a:endParaRPr lang="en-US" dirty="0"/>
          </a:p>
          <a:p>
            <a:pPr marL="0" indent="0">
              <a:buNone/>
            </a:pPr>
            <a:r>
              <a:rPr lang="en-US" dirty="0" smtClean="0"/>
              <a:t>			</a:t>
            </a:r>
            <a:endParaRPr lang="en-US" sz="4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76400"/>
            <a:ext cx="7924800" cy="5010150"/>
          </a:xfrm>
          <a:prstGeom prst="rect">
            <a:avLst/>
          </a:prstGeom>
        </p:spPr>
      </p:pic>
      <p:sp>
        <p:nvSpPr>
          <p:cNvPr id="6" name="TextBox 5"/>
          <p:cNvSpPr txBox="1"/>
          <p:nvPr/>
        </p:nvSpPr>
        <p:spPr>
          <a:xfrm>
            <a:off x="609600" y="1790438"/>
            <a:ext cx="2667000" cy="369332"/>
          </a:xfrm>
          <a:prstGeom prst="rect">
            <a:avLst/>
          </a:prstGeom>
          <a:noFill/>
        </p:spPr>
        <p:txBody>
          <a:bodyPr wrap="square" rtlCol="0">
            <a:spAutoFit/>
          </a:bodyPr>
          <a:lstStyle/>
          <a:p>
            <a:r>
              <a:rPr lang="en-US" dirty="0" smtClean="0">
                <a:solidFill>
                  <a:schemeClr val="bg1"/>
                </a:solidFill>
              </a:rPr>
              <a:t>Deputy Kim Smith</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533400" y="1969770"/>
            <a:ext cx="7854950" cy="2908300"/>
          </a:xfrm>
        </p:spPr>
        <p:txBody>
          <a:bodyPr>
            <a:normAutofit/>
          </a:bodyPr>
          <a:lstStyle/>
          <a:p>
            <a:pPr marL="45720" indent="0" algn="ctr">
              <a:buNone/>
            </a:pPr>
            <a:r>
              <a:rPr lang="fr-FR" sz="3200" dirty="0">
                <a:solidFill>
                  <a:schemeClr val="tx1"/>
                </a:solidFill>
              </a:rPr>
              <a:t>Civil Division</a:t>
            </a:r>
            <a:br>
              <a:rPr lang="fr-FR" sz="3200" dirty="0">
                <a:solidFill>
                  <a:schemeClr val="tx1"/>
                </a:solidFill>
              </a:rPr>
            </a:br>
            <a:r>
              <a:rPr lang="fr-FR" sz="3200" dirty="0">
                <a:solidFill>
                  <a:schemeClr val="tx1"/>
                </a:solidFill>
              </a:rPr>
              <a:t>Communications Division</a:t>
            </a:r>
            <a:br>
              <a:rPr lang="fr-FR" sz="3200" dirty="0">
                <a:solidFill>
                  <a:schemeClr val="tx1"/>
                </a:solidFill>
              </a:rPr>
            </a:br>
            <a:r>
              <a:rPr lang="fr-FR" sz="3200" dirty="0">
                <a:solidFill>
                  <a:schemeClr val="tx1"/>
                </a:solidFill>
              </a:rPr>
              <a:t>Corrections Division</a:t>
            </a:r>
            <a:br>
              <a:rPr lang="fr-FR" sz="3200" dirty="0">
                <a:solidFill>
                  <a:schemeClr val="tx1"/>
                </a:solidFill>
              </a:rPr>
            </a:br>
            <a:r>
              <a:rPr lang="fr-FR" sz="3200" dirty="0">
                <a:solidFill>
                  <a:schemeClr val="tx1"/>
                </a:solidFill>
              </a:rPr>
              <a:t>Law </a:t>
            </a:r>
            <a:r>
              <a:rPr lang="fr-FR" sz="3200" dirty="0" err="1">
                <a:solidFill>
                  <a:schemeClr val="tx1"/>
                </a:solidFill>
              </a:rPr>
              <a:t>Enforcement</a:t>
            </a:r>
            <a:r>
              <a:rPr lang="fr-FR" sz="3200" dirty="0">
                <a:solidFill>
                  <a:schemeClr val="tx1"/>
                </a:solidFill>
              </a:rPr>
              <a:t> Division</a:t>
            </a:r>
            <a:r>
              <a:rPr lang="fr-FR" dirty="0">
                <a:solidFill>
                  <a:schemeClr val="tx1"/>
                </a:solidFill>
              </a:rPr>
              <a:t/>
            </a:r>
            <a:br>
              <a:rPr lang="fr-FR" dirty="0">
                <a:solidFill>
                  <a:schemeClr val="tx1"/>
                </a:solidFill>
              </a:rPr>
            </a:br>
            <a:endParaRPr lang="en-US" dirty="0">
              <a:solidFill>
                <a:schemeClr val="tx1"/>
              </a:solidFill>
            </a:endParaRPr>
          </a:p>
        </p:txBody>
      </p:sp>
      <p:sp>
        <p:nvSpPr>
          <p:cNvPr id="2" name="Title 1"/>
          <p:cNvSpPr>
            <a:spLocks noGrp="1"/>
          </p:cNvSpPr>
          <p:nvPr>
            <p:ph type="title" idx="4294967295"/>
          </p:nvPr>
        </p:nvSpPr>
        <p:spPr>
          <a:xfrm>
            <a:off x="363220" y="2057400"/>
            <a:ext cx="8382000" cy="381000"/>
          </a:xfrm>
        </p:spPr>
        <p:txBody>
          <a:bodyPr>
            <a:noAutofit/>
          </a:bodyPr>
          <a:lstStyle/>
          <a:p>
            <a:r>
              <a:rPr lang="en-US" sz="3600" u="sng" dirty="0" smtClean="0">
                <a:solidFill>
                  <a:schemeClr val="tx1"/>
                </a:solidFill>
              </a:rPr>
              <a:t>Sheriff’s Office Divisions</a:t>
            </a:r>
            <a:r>
              <a:rPr lang="en-US" sz="3600" u="sng" dirty="0" smtClean="0"/>
              <a:t/>
            </a:r>
            <a:br>
              <a:rPr lang="en-US" sz="3600" u="sng" dirty="0" smtClean="0"/>
            </a:br>
            <a:r>
              <a:rPr lang="en-US" sz="3600" dirty="0" smtClean="0"/>
              <a:t/>
            </a:r>
            <a:br>
              <a:rPr lang="en-US" sz="3600" dirty="0" smtClean="0"/>
            </a:br>
            <a:endParaRPr lang="en-US" sz="3600" dirty="0"/>
          </a:p>
        </p:txBody>
      </p:sp>
      <p:pic>
        <p:nvPicPr>
          <p:cNvPr id="5" name="Picture 4" descr="Description: DCBDGS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600"/>
            <a:ext cx="1506220" cy="1710690"/>
          </a:xfrm>
          <a:prstGeom prst="rect">
            <a:avLst/>
          </a:prstGeom>
          <a:noFill/>
        </p:spPr>
      </p:pic>
      <p:pic>
        <p:nvPicPr>
          <p:cNvPr id="6" name="Picture 5" descr="Description: DCBDGS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238" y="228600"/>
            <a:ext cx="1506220" cy="17106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sndAc>
          <p:stSnd>
            <p:snd r:embed="rId2" name="click.wav"/>
          </p:stSnd>
        </p:sndAc>
      </p:transition>
    </mc:Choice>
    <mc:Fallback xmlns="">
      <p:transition spd="slow">
        <p:checker/>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solidFill>
                  <a:schemeClr val="tx1"/>
                </a:solidFill>
                <a:latin typeface="Arial" pitchFamily="34" charset="0"/>
                <a:cs typeface="Arial" pitchFamily="34" charset="0"/>
              </a:rPr>
              <a:t>Service of Notices, Summons, Subpoenas,</a:t>
            </a:r>
            <a:r>
              <a:rPr lang="en-US" sz="2800" baseline="0" dirty="0" smtClean="0">
                <a:solidFill>
                  <a:schemeClr val="tx1"/>
                </a:solidFill>
                <a:latin typeface="Arial" pitchFamily="34" charset="0"/>
                <a:cs typeface="Arial" pitchFamily="34" charset="0"/>
              </a:rPr>
              <a:t> Petitions &amp; Orders</a:t>
            </a:r>
            <a:endParaRPr lang="en-US" sz="2800" dirty="0" smtClean="0">
              <a:solidFill>
                <a:schemeClr val="tx1"/>
              </a:solidFill>
              <a:latin typeface="Arial" pitchFamily="34" charset="0"/>
              <a:cs typeface="Arial" pitchFamily="34" charset="0"/>
            </a:endParaRPr>
          </a:p>
          <a:p>
            <a:r>
              <a:rPr lang="en-US" sz="2800" dirty="0" smtClean="0">
                <a:solidFill>
                  <a:schemeClr val="tx1"/>
                </a:solidFill>
                <a:latin typeface="Arial" pitchFamily="34" charset="0"/>
                <a:cs typeface="Arial" pitchFamily="34" charset="0"/>
              </a:rPr>
              <a:t>Warrants of Eviction</a:t>
            </a:r>
          </a:p>
          <a:p>
            <a:r>
              <a:rPr lang="en-US" sz="2800" dirty="0" smtClean="0">
                <a:solidFill>
                  <a:schemeClr val="tx1"/>
                </a:solidFill>
                <a:latin typeface="Arial" pitchFamily="34" charset="0"/>
                <a:cs typeface="Arial" pitchFamily="34" charset="0"/>
              </a:rPr>
              <a:t>Income and Property Executions</a:t>
            </a:r>
          </a:p>
          <a:p>
            <a:r>
              <a:rPr lang="en-US" sz="2800" dirty="0" smtClean="0">
                <a:solidFill>
                  <a:schemeClr val="tx1"/>
                </a:solidFill>
                <a:latin typeface="Arial" pitchFamily="34" charset="0"/>
                <a:cs typeface="Arial" pitchFamily="34" charset="0"/>
              </a:rPr>
              <a:t>Court Orders</a:t>
            </a:r>
          </a:p>
          <a:p>
            <a:r>
              <a:rPr lang="en-US" sz="2800" dirty="0" smtClean="0">
                <a:solidFill>
                  <a:schemeClr val="tx1"/>
                </a:solidFill>
                <a:latin typeface="Arial" pitchFamily="34" charset="0"/>
                <a:cs typeface="Arial" pitchFamily="34" charset="0"/>
              </a:rPr>
              <a:t>Pistol Permit Investigations</a:t>
            </a:r>
          </a:p>
          <a:p>
            <a:endParaRPr lang="en-US" dirty="0" smtClean="0"/>
          </a:p>
          <a:p>
            <a:pPr marL="0" indent="0">
              <a:buNone/>
            </a:pPr>
            <a:endParaRPr lang="en-US" dirty="0" smtClean="0"/>
          </a:p>
        </p:txBody>
      </p:sp>
      <p:sp>
        <p:nvSpPr>
          <p:cNvPr id="2" name="Title 1"/>
          <p:cNvSpPr>
            <a:spLocks noGrp="1"/>
          </p:cNvSpPr>
          <p:nvPr>
            <p:ph type="title"/>
          </p:nvPr>
        </p:nvSpPr>
        <p:spPr/>
        <p:txBody>
          <a:bodyPr/>
          <a:lstStyle/>
          <a:p>
            <a:r>
              <a:rPr lang="en-US" u="sng" dirty="0" smtClean="0">
                <a:solidFill>
                  <a:srgbClr val="C00000"/>
                </a:solidFill>
                <a:uFill>
                  <a:solidFill>
                    <a:srgbClr val="C00000"/>
                  </a:solidFill>
                </a:uFill>
              </a:rPr>
              <a:t>Civil Division</a:t>
            </a:r>
            <a:endParaRPr lang="en-US" u="sng" dirty="0">
              <a:solidFill>
                <a:srgbClr val="C00000"/>
              </a:solidFill>
              <a:uFill>
                <a:solidFill>
                  <a:srgbClr val="C00000"/>
                </a:solidFill>
              </a:uFill>
            </a:endParaRPr>
          </a:p>
        </p:txBody>
      </p:sp>
    </p:spTree>
  </p:cSld>
  <p:clrMapOvr>
    <a:masterClrMapping/>
  </p:clrMapOvr>
  <p:transition spd="slow">
    <p:push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(585) Total Papers Served</a:t>
            </a:r>
          </a:p>
          <a:p>
            <a:r>
              <a:rPr lang="en-US" sz="2800" dirty="0" smtClean="0">
                <a:latin typeface="Arial" pitchFamily="34" charset="0"/>
                <a:cs typeface="Arial" pitchFamily="34" charset="0"/>
              </a:rPr>
              <a:t>(501) Income Executions Served</a:t>
            </a:r>
          </a:p>
          <a:p>
            <a:r>
              <a:rPr lang="en-US" sz="2800" dirty="0" smtClean="0">
                <a:latin typeface="Arial" pitchFamily="34" charset="0"/>
                <a:cs typeface="Arial" pitchFamily="34" charset="0"/>
              </a:rPr>
              <a:t>(</a:t>
            </a:r>
            <a:r>
              <a:rPr lang="en-US" sz="2800" dirty="0">
                <a:latin typeface="Arial" pitchFamily="34" charset="0"/>
                <a:cs typeface="Arial" pitchFamily="34" charset="0"/>
              </a:rPr>
              <a:t>4</a:t>
            </a:r>
            <a:r>
              <a:rPr lang="en-US" sz="2800" dirty="0" smtClean="0">
                <a:latin typeface="Arial" pitchFamily="34" charset="0"/>
                <a:cs typeface="Arial" pitchFamily="34" charset="0"/>
              </a:rPr>
              <a:t>) Property Evictions Completed</a:t>
            </a:r>
          </a:p>
          <a:p>
            <a:r>
              <a:rPr lang="en-US" sz="2800" dirty="0" smtClean="0">
                <a:latin typeface="Arial" pitchFamily="34" charset="0"/>
                <a:cs typeface="Arial" pitchFamily="34" charset="0"/>
              </a:rPr>
              <a:t>(155) Orders of Protection Served</a:t>
            </a:r>
          </a:p>
          <a:p>
            <a:r>
              <a:rPr lang="en-US" sz="2800" dirty="0" smtClean="0">
                <a:latin typeface="Arial" pitchFamily="34" charset="0"/>
                <a:cs typeface="Arial" pitchFamily="34" charset="0"/>
              </a:rPr>
              <a:t>(444) Pistol Permit Investigations</a:t>
            </a:r>
            <a:endParaRPr lang="en-US" sz="2800" dirty="0">
              <a:latin typeface="Arial" pitchFamily="34" charset="0"/>
              <a:cs typeface="Arial" pitchFamily="34" charset="0"/>
            </a:endParaRPr>
          </a:p>
        </p:txBody>
      </p:sp>
      <p:sp>
        <p:nvSpPr>
          <p:cNvPr id="2" name="Title 1"/>
          <p:cNvSpPr>
            <a:spLocks noGrp="1"/>
          </p:cNvSpPr>
          <p:nvPr>
            <p:ph type="title"/>
          </p:nvPr>
        </p:nvSpPr>
        <p:spPr/>
        <p:txBody>
          <a:bodyPr/>
          <a:lstStyle/>
          <a:p>
            <a:r>
              <a:rPr lang="en-US" u="sng" dirty="0" smtClean="0">
                <a:solidFill>
                  <a:srgbClr val="C00000"/>
                </a:solidFill>
                <a:uFill>
                  <a:solidFill>
                    <a:srgbClr val="C00000"/>
                  </a:solidFill>
                </a:uFill>
              </a:rPr>
              <a:t>Civil Division - Activity</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Fees Collected:               $33,546.90</a:t>
            </a:r>
          </a:p>
          <a:p>
            <a:r>
              <a:rPr lang="en-US" sz="2800" dirty="0" smtClean="0">
                <a:latin typeface="Arial" pitchFamily="34" charset="0"/>
                <a:cs typeface="Arial" pitchFamily="34" charset="0"/>
              </a:rPr>
              <a:t>Poundage Collected:       $39,859.16</a:t>
            </a:r>
          </a:p>
          <a:p>
            <a:pPr marL="0" indent="0">
              <a:buNone/>
            </a:pPr>
            <a:endParaRPr lang="en-US" sz="2800" dirty="0">
              <a:latin typeface="Arial" pitchFamily="34" charset="0"/>
              <a:cs typeface="Arial" pitchFamily="34" charset="0"/>
            </a:endParaRPr>
          </a:p>
          <a:p>
            <a:pPr marL="0" indent="0">
              <a:buNone/>
            </a:pPr>
            <a:r>
              <a:rPr lang="en-US" sz="2800" dirty="0" smtClean="0">
                <a:latin typeface="Arial" pitchFamily="34" charset="0"/>
                <a:cs typeface="Arial" pitchFamily="34" charset="0"/>
              </a:rPr>
              <a:t>Total Civil Revenue:            </a:t>
            </a:r>
            <a:r>
              <a:rPr lang="en-US" sz="2800" u="sng" dirty="0" smtClean="0">
                <a:latin typeface="Arial" pitchFamily="34" charset="0"/>
                <a:cs typeface="Arial" pitchFamily="34" charset="0"/>
              </a:rPr>
              <a:t>$73,406.06</a:t>
            </a:r>
            <a:endParaRPr lang="en-US" sz="2800"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 </a:t>
            </a:r>
          </a:p>
          <a:p>
            <a:pPr marL="0" indent="0">
              <a:buNone/>
            </a:pPr>
            <a:r>
              <a:rPr lang="en-US" sz="2800" dirty="0" smtClean="0">
                <a:latin typeface="Arial" pitchFamily="34" charset="0"/>
                <a:cs typeface="Arial" pitchFamily="34" charset="0"/>
              </a:rPr>
              <a:t>                  *2.86% Increase over 2012</a:t>
            </a:r>
          </a:p>
          <a:p>
            <a:endParaRPr lang="en-US" dirty="0"/>
          </a:p>
        </p:txBody>
      </p:sp>
      <p:sp>
        <p:nvSpPr>
          <p:cNvPr id="2" name="Title 1"/>
          <p:cNvSpPr>
            <a:spLocks noGrp="1"/>
          </p:cNvSpPr>
          <p:nvPr>
            <p:ph type="title"/>
          </p:nvPr>
        </p:nvSpPr>
        <p:spPr/>
        <p:txBody>
          <a:bodyPr>
            <a:normAutofit fontScale="90000"/>
          </a:bodyPr>
          <a:lstStyle/>
          <a:p>
            <a:r>
              <a:rPr lang="en-US" u="sng" dirty="0" smtClean="0">
                <a:solidFill>
                  <a:srgbClr val="C00000"/>
                </a:solidFill>
                <a:uFill>
                  <a:solidFill>
                    <a:srgbClr val="C00000"/>
                  </a:solidFill>
                </a:uFill>
              </a:rPr>
              <a:t>Civil Division Fees – Revenue Collected</a:t>
            </a:r>
          </a:p>
        </p:txBody>
      </p:sp>
      <p:pic>
        <p:nvPicPr>
          <p:cNvPr id="1026" name="Picture 2" descr="https://encrypted-tbn1.gstatic.com/images?q=tbn:ANd9GcTpTLJ_0mTMYR_xI5UIT3SCXuzhVeNTskH6W5PElRLp08_y5Kl0dA"/>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553200" y="4724400"/>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smtClean="0">
                <a:latin typeface="Arial" pitchFamily="34" charset="0"/>
                <a:cs typeface="Arial" pitchFamily="34" charset="0"/>
              </a:rPr>
              <a:t>24/7 Dispatch and Communications</a:t>
            </a:r>
            <a:r>
              <a:rPr lang="en-US" sz="2800" baseline="0" dirty="0" smtClean="0">
                <a:latin typeface="Arial" pitchFamily="34" charset="0"/>
                <a:cs typeface="Arial" pitchFamily="34" charset="0"/>
              </a:rPr>
              <a:t> Service to include various County agencies, State Agencies, Towns and Villages.</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Maintenance of Computer Aided Dispatch Service (CAD) for all agencies served.</a:t>
            </a:r>
          </a:p>
          <a:p>
            <a:r>
              <a:rPr lang="en-US" sz="2800" dirty="0" smtClean="0">
                <a:latin typeface="Arial" pitchFamily="34" charset="0"/>
                <a:cs typeface="Arial" pitchFamily="34" charset="0"/>
              </a:rPr>
              <a:t>Supports Several Local Police &amp; County </a:t>
            </a:r>
            <a:r>
              <a:rPr lang="en-US" sz="2800" baseline="0" dirty="0" smtClean="0">
                <a:latin typeface="Arial" pitchFamily="34" charset="0"/>
                <a:cs typeface="Arial" pitchFamily="34" charset="0"/>
              </a:rPr>
              <a:t> Departments.</a:t>
            </a:r>
          </a:p>
          <a:p>
            <a:r>
              <a:rPr lang="en-US" sz="2800" dirty="0" smtClean="0">
                <a:latin typeface="Arial" pitchFamily="34" charset="0"/>
                <a:cs typeface="Arial" pitchFamily="34" charset="0"/>
              </a:rPr>
              <a:t>15,385 CAD Incidents for 2013</a:t>
            </a:r>
          </a:p>
          <a:p>
            <a:r>
              <a:rPr lang="en-US" sz="2800" dirty="0" smtClean="0">
                <a:latin typeface="Arial" pitchFamily="34" charset="0"/>
                <a:cs typeface="Arial" pitchFamily="34" charset="0"/>
              </a:rPr>
              <a:t>8,551</a:t>
            </a:r>
            <a:r>
              <a:rPr lang="en-US" sz="2800" baseline="0" dirty="0" smtClean="0">
                <a:latin typeface="Arial" pitchFamily="34" charset="0"/>
                <a:cs typeface="Arial" pitchFamily="34" charset="0"/>
              </a:rPr>
              <a:t> CAD Incidents for other County, State and/or Law Enforcement Agencies.</a:t>
            </a:r>
            <a:endParaRPr lang="en-US" sz="2800" dirty="0" smtClean="0">
              <a:latin typeface="Arial" pitchFamily="34" charset="0"/>
              <a:cs typeface="Arial" pitchFamily="34" charset="0"/>
            </a:endParaRPr>
          </a:p>
          <a:p>
            <a:endParaRPr lang="en-US" dirty="0"/>
          </a:p>
        </p:txBody>
      </p:sp>
      <p:sp>
        <p:nvSpPr>
          <p:cNvPr id="2" name="Title 1"/>
          <p:cNvSpPr>
            <a:spLocks noGrp="1"/>
          </p:cNvSpPr>
          <p:nvPr>
            <p:ph type="title"/>
          </p:nvPr>
        </p:nvSpPr>
        <p:spPr/>
        <p:txBody>
          <a:bodyPr/>
          <a:lstStyle/>
          <a:p>
            <a:r>
              <a:rPr lang="en-US" u="sng" dirty="0" smtClean="0">
                <a:solidFill>
                  <a:srgbClr val="C00000"/>
                </a:solidFill>
                <a:uFill>
                  <a:solidFill>
                    <a:srgbClr val="C00000"/>
                  </a:solidFill>
                </a:uFill>
              </a:rPr>
              <a:t>Communications Division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lick.wav"/>
          </p:stSnd>
        </p:sndAc>
      </p:transition>
    </mc:Choice>
    <mc:Fallback xmlns="">
      <p:transition spd="slow">
        <p:split orient="vert"/>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85800"/>
            <a:ext cx="2618082" cy="1752600"/>
          </a:xfrm>
          <a:prstGeom prst="rect">
            <a:avLst/>
          </a:prstGeom>
        </p:spPr>
      </p:pic>
      <p:sp>
        <p:nvSpPr>
          <p:cNvPr id="3" name="Content Placeholder 2"/>
          <p:cNvSpPr>
            <a:spLocks noGrp="1"/>
          </p:cNvSpPr>
          <p:nvPr>
            <p:ph idx="1"/>
          </p:nvPr>
        </p:nvSpPr>
        <p:spPr>
          <a:xfrm>
            <a:off x="457200" y="1981200"/>
            <a:ext cx="8229600" cy="4114800"/>
          </a:xfrm>
        </p:spPr>
        <p:txBody>
          <a:bodyPr>
            <a:normAutofit fontScale="55000" lnSpcReduction="20000"/>
          </a:bodyPr>
          <a:lstStyle/>
          <a:p>
            <a:r>
              <a:rPr lang="en-US" sz="2900" dirty="0" smtClean="0">
                <a:latin typeface="Arial" pitchFamily="34" charset="0"/>
                <a:cs typeface="Arial" pitchFamily="34" charset="0"/>
              </a:rPr>
              <a:t>103-Bed Correctional Facility</a:t>
            </a:r>
          </a:p>
          <a:p>
            <a:r>
              <a:rPr lang="en-US" sz="2900" dirty="0" smtClean="0">
                <a:latin typeface="Arial" pitchFamily="34" charset="0"/>
                <a:cs typeface="Arial" pitchFamily="34" charset="0"/>
              </a:rPr>
              <a:t>(3) Male</a:t>
            </a:r>
            <a:r>
              <a:rPr lang="en-US" sz="2900" baseline="0" dirty="0" smtClean="0">
                <a:latin typeface="Arial" pitchFamily="34" charset="0"/>
                <a:cs typeface="Arial" pitchFamily="34" charset="0"/>
              </a:rPr>
              <a:t> Pods, (1) Female Pod</a:t>
            </a:r>
          </a:p>
          <a:p>
            <a:r>
              <a:rPr lang="en-US" sz="2900" dirty="0" smtClean="0">
                <a:latin typeface="Arial" pitchFamily="34" charset="0"/>
                <a:cs typeface="Arial" pitchFamily="34" charset="0"/>
              </a:rPr>
              <a:t>Operations and Classification mandated by the NYS Commission of Corrections.</a:t>
            </a:r>
          </a:p>
          <a:p>
            <a:pPr marL="0" indent="0">
              <a:buNone/>
            </a:pPr>
            <a:endParaRPr lang="en-US" sz="2900" dirty="0" smtClean="0">
              <a:latin typeface="Arial" pitchFamily="34" charset="0"/>
              <a:cs typeface="Arial" pitchFamily="34" charset="0"/>
            </a:endParaRPr>
          </a:p>
          <a:p>
            <a:pPr marL="342900" indent="-342900"/>
            <a:r>
              <a:rPr lang="en-US" sz="2900" dirty="0" smtClean="0">
                <a:latin typeface="Arial" pitchFamily="34" charset="0"/>
                <a:cs typeface="Arial" pitchFamily="34" charset="0"/>
              </a:rPr>
              <a:t>1,732</a:t>
            </a:r>
            <a:r>
              <a:rPr lang="en-US" sz="2900" baseline="0" dirty="0" smtClean="0">
                <a:latin typeface="Arial" pitchFamily="34" charset="0"/>
                <a:cs typeface="Arial" pitchFamily="34" charset="0"/>
              </a:rPr>
              <a:t> Inmates Processed in 2013 – Up (68) from 2012.</a:t>
            </a:r>
          </a:p>
          <a:p>
            <a:pPr marL="342900" indent="-342900"/>
            <a:r>
              <a:rPr lang="en-US" sz="2900" baseline="0" dirty="0" smtClean="0">
                <a:latin typeface="Arial" pitchFamily="34" charset="0"/>
                <a:cs typeface="Arial" pitchFamily="34" charset="0"/>
              </a:rPr>
              <a:t>Average Jail Population 85 Inmates. (80 in 2012)</a:t>
            </a:r>
          </a:p>
          <a:p>
            <a:pPr marL="342900" indent="-342900"/>
            <a:r>
              <a:rPr lang="en-US" sz="2900" baseline="0" dirty="0" smtClean="0">
                <a:latin typeface="Arial" pitchFamily="34" charset="0"/>
                <a:cs typeface="Arial" pitchFamily="34" charset="0"/>
              </a:rPr>
              <a:t>763 Jail Transports; Up from (700) average in previous years.</a:t>
            </a:r>
          </a:p>
          <a:p>
            <a:pPr marL="2628900" lvl="6" indent="0">
              <a:buNone/>
            </a:pPr>
            <a:endParaRPr lang="en-US" sz="2900" u="none" baseline="0" dirty="0" smtClean="0">
              <a:latin typeface="Arial" pitchFamily="34" charset="0"/>
              <a:cs typeface="Arial" pitchFamily="34" charset="0"/>
            </a:endParaRPr>
          </a:p>
          <a:p>
            <a:pPr marL="2628900" lvl="6" indent="0">
              <a:buNone/>
            </a:pPr>
            <a:r>
              <a:rPr lang="en-US" sz="3600" u="sng" baseline="0" dirty="0" smtClean="0">
                <a:latin typeface="Arial" pitchFamily="34" charset="0"/>
                <a:cs typeface="Arial" pitchFamily="34" charset="0"/>
              </a:rPr>
              <a:t>Revenue</a:t>
            </a:r>
            <a:endParaRPr lang="en-US" sz="3600" u="sng" dirty="0" smtClean="0">
              <a:latin typeface="Arial" pitchFamily="34" charset="0"/>
              <a:cs typeface="Arial" pitchFamily="34" charset="0"/>
            </a:endParaRPr>
          </a:p>
          <a:p>
            <a:pPr marL="0" indent="0">
              <a:buNone/>
            </a:pP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$562,967</a:t>
            </a:r>
            <a:r>
              <a:rPr lang="en-US" sz="2900" baseline="0" dirty="0" smtClean="0">
                <a:latin typeface="Arial" pitchFamily="34" charset="0"/>
                <a:cs typeface="Arial" pitchFamily="34" charset="0"/>
              </a:rPr>
              <a:t> in revenue for boarding fees in 2013; $462,937 above projected budget.</a:t>
            </a:r>
          </a:p>
          <a:p>
            <a:r>
              <a:rPr lang="en-US" sz="2900" b="1" u="sng" dirty="0" smtClean="0">
                <a:latin typeface="Arial" pitchFamily="34" charset="0"/>
                <a:cs typeface="Arial" pitchFamily="34" charset="0"/>
              </a:rPr>
              <a:t>40.73%</a:t>
            </a:r>
            <a:r>
              <a:rPr lang="en-US" sz="2900" dirty="0" smtClean="0">
                <a:latin typeface="Arial" pitchFamily="34" charset="0"/>
                <a:cs typeface="Arial" pitchFamily="34" charset="0"/>
              </a:rPr>
              <a:t> Increase in Board-In Revenue 2012 – 2013.</a:t>
            </a:r>
            <a:endParaRPr lang="en-US" sz="2900" b="1" u="sng" dirty="0" smtClean="0">
              <a:latin typeface="Arial" pitchFamily="34" charset="0"/>
              <a:cs typeface="Arial" pitchFamily="34" charset="0"/>
            </a:endParaRPr>
          </a:p>
          <a:p>
            <a:r>
              <a:rPr lang="en-US" sz="2900" u="sng" dirty="0" smtClean="0">
                <a:latin typeface="Arial" pitchFamily="34" charset="0"/>
                <a:cs typeface="Arial" pitchFamily="34" charset="0"/>
              </a:rPr>
              <a:t>$3.1 Million</a:t>
            </a:r>
            <a:r>
              <a:rPr lang="en-US" sz="2900" dirty="0" smtClean="0">
                <a:latin typeface="Arial" pitchFamily="34" charset="0"/>
                <a:cs typeface="Arial" pitchFamily="34" charset="0"/>
              </a:rPr>
              <a:t> Total Board-In Revenue Since</a:t>
            </a:r>
            <a:r>
              <a:rPr lang="en-US" sz="2900" baseline="0" dirty="0" smtClean="0">
                <a:latin typeface="Arial" pitchFamily="34" charset="0"/>
                <a:cs typeface="Arial" pitchFamily="34" charset="0"/>
              </a:rPr>
              <a:t> Jail Inception.</a:t>
            </a:r>
          </a:p>
          <a:p>
            <a:endParaRPr lang="en-US" dirty="0" smtClean="0"/>
          </a:p>
          <a:p>
            <a:pPr marL="0" indent="0">
              <a:buNone/>
            </a:pPr>
            <a:endParaRPr lang="en-US" dirty="0"/>
          </a:p>
        </p:txBody>
      </p:sp>
      <p:sp>
        <p:nvSpPr>
          <p:cNvPr id="2" name="Title 1"/>
          <p:cNvSpPr>
            <a:spLocks noGrp="1"/>
          </p:cNvSpPr>
          <p:nvPr>
            <p:ph type="title"/>
          </p:nvPr>
        </p:nvSpPr>
        <p:spPr>
          <a:xfrm>
            <a:off x="457200" y="274638"/>
            <a:ext cx="8229600" cy="1706562"/>
          </a:xfrm>
        </p:spPr>
        <p:txBody>
          <a:bodyPr>
            <a:normAutofit/>
          </a:bodyPr>
          <a:lstStyle/>
          <a:p>
            <a:r>
              <a:rPr lang="en-US" u="sng" dirty="0" smtClean="0">
                <a:solidFill>
                  <a:srgbClr val="C00000"/>
                </a:solidFill>
                <a:uFill>
                  <a:solidFill>
                    <a:srgbClr val="C00000"/>
                  </a:solidFill>
                </a:uFill>
              </a:rPr>
              <a:t>Corrections Division (Jail)</a:t>
            </a: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303014"/>
            <a:ext cx="3352800" cy="369332"/>
          </a:xfrm>
          <a:prstGeom prst="rect">
            <a:avLst/>
          </a:prstGeom>
          <a:noFill/>
        </p:spPr>
        <p:txBody>
          <a:bodyPr wrap="square" rtlCol="0">
            <a:spAutoFit/>
          </a:bodyPr>
          <a:lstStyle/>
          <a:p>
            <a:r>
              <a:rPr lang="en-US" b="1" dirty="0" smtClean="0">
                <a:solidFill>
                  <a:schemeClr val="bg1"/>
                </a:solidFill>
              </a:rPr>
              <a:t>Housing Facility</a:t>
            </a:r>
            <a:endParaRPr lang="en-US" b="1" dirty="0">
              <a:solidFill>
                <a:schemeClr val="bg1"/>
              </a:solidFill>
            </a:endParaRPr>
          </a:p>
        </p:txBody>
      </p:sp>
    </p:spTree>
    <p:extLst>
      <p:ext uri="{BB962C8B-B14F-4D97-AF65-F5344CB8AC3E}">
        <p14:creationId xmlns:p14="http://schemas.microsoft.com/office/powerpoint/2010/main" val="39734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276600"/>
            <a:ext cx="2209800" cy="3429000"/>
          </a:xfrm>
          <a:prstGeom prst="rect">
            <a:avLst/>
          </a:prstGeom>
        </p:spPr>
      </p:pic>
      <p:sp>
        <p:nvSpPr>
          <p:cNvPr id="3" name="Content Placeholder 2"/>
          <p:cNvSpPr>
            <a:spLocks noGrp="1"/>
          </p:cNvSpPr>
          <p:nvPr>
            <p:ph idx="1"/>
          </p:nvPr>
        </p:nvSpPr>
        <p:spPr/>
        <p:txBody>
          <a:bodyPr>
            <a:normAutofit fontScale="92500"/>
          </a:bodyPr>
          <a:lstStyle/>
          <a:p>
            <a:r>
              <a:rPr lang="en-US" dirty="0" smtClean="0"/>
              <a:t>Smallest Law Enforcement Division in the State; </a:t>
            </a:r>
            <a:r>
              <a:rPr lang="en-US" u="sng" dirty="0" smtClean="0"/>
              <a:t>(10) Deputies</a:t>
            </a:r>
            <a:r>
              <a:rPr lang="en-US" dirty="0" smtClean="0"/>
              <a:t> as compared to Chenango (23) Otsego (12)</a:t>
            </a:r>
            <a:r>
              <a:rPr lang="en-US" baseline="0" dirty="0" smtClean="0"/>
              <a:t> and Schoharie (12).</a:t>
            </a:r>
          </a:p>
          <a:p>
            <a:r>
              <a:rPr lang="en-US" dirty="0" smtClean="0"/>
              <a:t>Fully Accredited by the NYS Division of Criminal Justice Services.</a:t>
            </a:r>
            <a:endParaRPr lang="en-US" baseline="0" dirty="0" smtClean="0"/>
          </a:p>
          <a:p>
            <a:r>
              <a:rPr lang="en-US" dirty="0" smtClean="0"/>
              <a:t>6,829</a:t>
            </a:r>
            <a:r>
              <a:rPr lang="en-US" baseline="0" dirty="0" smtClean="0"/>
              <a:t> Calls for Service – Up 20%</a:t>
            </a:r>
          </a:p>
          <a:p>
            <a:r>
              <a:rPr lang="en-US" baseline="0" dirty="0" smtClean="0"/>
              <a:t>1,418 Emergency-911 Calls Answered</a:t>
            </a:r>
            <a:r>
              <a:rPr lang="en-US" dirty="0" smtClean="0"/>
              <a:t> – Up 35%</a:t>
            </a:r>
            <a:r>
              <a:rPr lang="en-US" baseline="0" dirty="0" smtClean="0"/>
              <a:t>.</a:t>
            </a:r>
          </a:p>
          <a:p>
            <a:r>
              <a:rPr lang="en-US" baseline="0" dirty="0" smtClean="0"/>
              <a:t>3,228 Cases Opened – Up 158%</a:t>
            </a:r>
          </a:p>
          <a:p>
            <a:r>
              <a:rPr lang="en-US" dirty="0" smtClean="0"/>
              <a:t>233,875 Miles of Road Patrolled</a:t>
            </a:r>
            <a:endParaRPr lang="en-US" baseline="0" dirty="0" smtClean="0"/>
          </a:p>
          <a:p>
            <a:r>
              <a:rPr lang="en-US" dirty="0" smtClean="0"/>
              <a:t>408</a:t>
            </a:r>
            <a:r>
              <a:rPr lang="en-US" baseline="0" dirty="0" smtClean="0"/>
              <a:t> Arrests – Up 36% (Up 36% in 2012)</a:t>
            </a:r>
          </a:p>
          <a:p>
            <a:r>
              <a:rPr lang="en-US" baseline="0" dirty="0" smtClean="0"/>
              <a:t>Felonies – Up </a:t>
            </a:r>
            <a:r>
              <a:rPr lang="en-US" dirty="0" smtClean="0"/>
              <a:t>20</a:t>
            </a:r>
            <a:r>
              <a:rPr lang="en-US" baseline="0" dirty="0" smtClean="0"/>
              <a:t>%</a:t>
            </a:r>
          </a:p>
          <a:p>
            <a:r>
              <a:rPr lang="en-US" baseline="0" dirty="0" smtClean="0"/>
              <a:t>Misdemeanors – Up 24%</a:t>
            </a:r>
          </a:p>
          <a:p>
            <a:r>
              <a:rPr lang="en-US" baseline="0" dirty="0" smtClean="0"/>
              <a:t>Violations and</a:t>
            </a:r>
            <a:r>
              <a:rPr lang="en-US" dirty="0" smtClean="0"/>
              <a:t> Traffic Tickets</a:t>
            </a:r>
            <a:r>
              <a:rPr lang="en-US" baseline="0" dirty="0" smtClean="0"/>
              <a:t>– 824</a:t>
            </a:r>
            <a:r>
              <a:rPr lang="en-US" dirty="0" smtClean="0"/>
              <a:t> (1596 in 2012)</a:t>
            </a:r>
            <a:endParaRPr lang="en-US" baseline="0" dirty="0" smtClean="0"/>
          </a:p>
          <a:p>
            <a:r>
              <a:rPr lang="en-US" baseline="0" dirty="0" smtClean="0"/>
              <a:t>430 Motor Vehicle Accidents – Up 19%</a:t>
            </a:r>
          </a:p>
        </p:txBody>
      </p:sp>
      <p:sp>
        <p:nvSpPr>
          <p:cNvPr id="2" name="Title 1"/>
          <p:cNvSpPr>
            <a:spLocks noGrp="1"/>
          </p:cNvSpPr>
          <p:nvPr>
            <p:ph type="title"/>
          </p:nvPr>
        </p:nvSpPr>
        <p:spPr/>
        <p:txBody>
          <a:bodyPr/>
          <a:lstStyle/>
          <a:p>
            <a:r>
              <a:rPr lang="en-US" u="sng" dirty="0" smtClean="0">
                <a:solidFill>
                  <a:srgbClr val="C00000"/>
                </a:solidFill>
                <a:uFill>
                  <a:solidFill>
                    <a:srgbClr val="C00000"/>
                  </a:solidFill>
                </a:uFill>
              </a:rPr>
              <a:t>Law Enforcement Division</a:t>
            </a:r>
            <a:r>
              <a:rPr lang="en-US" dirty="0" smtClean="0">
                <a:solidFill>
                  <a:srgbClr val="C00000"/>
                </a:solidFill>
                <a:uFill>
                  <a:solidFill>
                    <a:srgbClr val="C00000"/>
                  </a:solidFill>
                </a:uFill>
              </a:rPr>
              <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lick.wav"/>
          </p:stSnd>
        </p:sndAc>
      </p:transition>
    </mc:Choice>
    <mc:Fallback xmlns="">
      <p:transition spd="slow">
        <p:blinds dir="vert"/>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1340</TotalTime>
  <Words>824</Words>
  <Application>Microsoft Office PowerPoint</Application>
  <PresentationFormat>On-screen Show (4:3)</PresentationFormat>
  <Paragraphs>116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Grid</vt:lpstr>
      <vt:lpstr>Delaware County      Sheriff’s Office </vt:lpstr>
      <vt:lpstr>Sheriff’s Office Divisions  </vt:lpstr>
      <vt:lpstr>Civil Division</vt:lpstr>
      <vt:lpstr>Civil Division - Activity</vt:lpstr>
      <vt:lpstr>Civil Division Fees – Revenue Collected</vt:lpstr>
      <vt:lpstr>Communications Division</vt:lpstr>
      <vt:lpstr>Corrections Division (Jail) </vt:lpstr>
      <vt:lpstr>PowerPoint Presentation</vt:lpstr>
      <vt:lpstr>Law Enforcement Division </vt:lpstr>
      <vt:lpstr>Drug Enforcement Unit</vt:lpstr>
      <vt:lpstr>Drug Dealing Trends</vt:lpstr>
      <vt:lpstr>Sex Offender Registry</vt:lpstr>
      <vt:lpstr>Accomplishments - 2013</vt:lpstr>
      <vt:lpstr>Sheriff’s School Resources Officer</vt:lpstr>
      <vt:lpstr>Historical Tidbits</vt:lpstr>
      <vt:lpstr>   Questions?   </vt:lpstr>
    </vt:vector>
  </TitlesOfParts>
  <Company>OTDA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YLA   QUARTERLY  ALL STAFF MEETING </dc:title>
  <dc:creator>kk1765</dc:creator>
  <cp:lastModifiedBy>Craig S. DuMond</cp:lastModifiedBy>
  <cp:revision>119</cp:revision>
  <cp:lastPrinted>2013-08-28T17:16:21Z</cp:lastPrinted>
  <dcterms:created xsi:type="dcterms:W3CDTF">2012-06-15T03:08:00Z</dcterms:created>
  <dcterms:modified xsi:type="dcterms:W3CDTF">2014-09-26T15:38:15Z</dcterms:modified>
</cp:coreProperties>
</file>